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6"/>
  </p:notesMasterIdLst>
  <p:sldIdLst>
    <p:sldId id="256" r:id="rId2"/>
    <p:sldId id="260" r:id="rId3"/>
    <p:sldId id="304" r:id="rId4"/>
    <p:sldId id="305" r:id="rId5"/>
    <p:sldId id="361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10" r:id="rId15"/>
    <p:sldId id="311" r:id="rId16"/>
    <p:sldId id="312" r:id="rId17"/>
    <p:sldId id="313" r:id="rId18"/>
    <p:sldId id="314" r:id="rId19"/>
    <p:sldId id="315" r:id="rId20"/>
    <p:sldId id="373" r:id="rId21"/>
    <p:sldId id="370" r:id="rId22"/>
    <p:sldId id="371" r:id="rId23"/>
    <p:sldId id="360" r:id="rId24"/>
    <p:sldId id="372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Abril Fatface" panose="020B0604020202020204" charset="0"/>
      <p:regular r:id="rId31"/>
    </p:embeddedFont>
    <p:embeddedFont>
      <p:font typeface="IBM Plex Mono" panose="020B0604020202020204" charset="-93"/>
      <p:regular r:id="rId32"/>
      <p:bold r:id="rId33"/>
      <p:italic r:id="rId34"/>
      <p:boldItalic r:id="rId35"/>
    </p:embeddedFont>
    <p:embeddedFont>
      <p:font typeface="IBM Plex Mono Medium" panose="020B0604020202020204" charset="-93"/>
      <p:regular r:id="rId36"/>
      <p:bold r:id="rId37"/>
      <p:italic r:id="rId38"/>
      <p:boldItalic r:id="rId39"/>
    </p:embeddedFont>
    <p:embeddedFont>
      <p:font typeface="Barlow Condensed" panose="020B0604020202020204" charset="-93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654"/>
    <a:srgbClr val="E653BA"/>
    <a:srgbClr val="00092D"/>
    <a:srgbClr val="0011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107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90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590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855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637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170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340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8562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9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565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928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84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9666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067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41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90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780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669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013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372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50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646325" y="2452800"/>
            <a:ext cx="7683600" cy="194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646325" y="4296900"/>
            <a:ext cx="76836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  <p:grpSp>
        <p:nvGrpSpPr>
          <p:cNvPr id="13" name="Google Shape;13;p2" descr="Power outline"/>
          <p:cNvGrpSpPr/>
          <p:nvPr/>
        </p:nvGrpSpPr>
        <p:grpSpPr>
          <a:xfrm rot="-5400000">
            <a:off x="10180694" y="5030484"/>
            <a:ext cx="1475905" cy="1639441"/>
            <a:chOff x="5753006" y="3038475"/>
            <a:chExt cx="685957" cy="761999"/>
          </a:xfrm>
        </p:grpSpPr>
        <p:sp>
          <p:nvSpPr>
            <p:cNvPr id="14" name="Google Shape;14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5278448" y="5744007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2843056" y="175991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621416" y="2149333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" descr="Power outline"/>
          <p:cNvGrpSpPr/>
          <p:nvPr/>
        </p:nvGrpSpPr>
        <p:grpSpPr>
          <a:xfrm>
            <a:off x="10639255" y="1831360"/>
            <a:ext cx="1099109" cy="1220951"/>
            <a:chOff x="5753006" y="3038475"/>
            <a:chExt cx="685957" cy="761999"/>
          </a:xfrm>
        </p:grpSpPr>
        <p:sp>
          <p:nvSpPr>
            <p:cNvPr id="20" name="Google Shape;20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666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666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2" descr="Power outline"/>
          <p:cNvGrpSpPr/>
          <p:nvPr/>
        </p:nvGrpSpPr>
        <p:grpSpPr>
          <a:xfrm>
            <a:off x="556196" y="563359"/>
            <a:ext cx="1099109" cy="1220951"/>
            <a:chOff x="5753006" y="3038475"/>
            <a:chExt cx="685957" cy="761999"/>
          </a:xfrm>
        </p:grpSpPr>
        <p:sp>
          <p:nvSpPr>
            <p:cNvPr id="23" name="Google Shape;23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solidFill>
              <a:schemeClr val="accent1"/>
            </a:solidFill>
            <a:ln w="666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accent1"/>
            </a:solidFill>
            <a:ln w="666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25;p2" descr="Power outline"/>
          <p:cNvGrpSpPr/>
          <p:nvPr/>
        </p:nvGrpSpPr>
        <p:grpSpPr>
          <a:xfrm rot="5400000">
            <a:off x="8307382" y="87051"/>
            <a:ext cx="1419862" cy="1577262"/>
            <a:chOff x="5753006" y="3038475"/>
            <a:chExt cx="685957" cy="761999"/>
          </a:xfrm>
        </p:grpSpPr>
        <p:sp>
          <p:nvSpPr>
            <p:cNvPr id="26" name="Google Shape;26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" name="Google Shape;28;p2" descr="Power outline"/>
          <p:cNvGrpSpPr/>
          <p:nvPr/>
        </p:nvGrpSpPr>
        <p:grpSpPr>
          <a:xfrm rot="5400000">
            <a:off x="1101287" y="2922863"/>
            <a:ext cx="754073" cy="837666"/>
            <a:chOff x="5753006" y="3038475"/>
            <a:chExt cx="685957" cy="761999"/>
          </a:xfrm>
        </p:grpSpPr>
        <p:sp>
          <p:nvSpPr>
            <p:cNvPr id="29" name="Google Shape;29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666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7719482" y="6186206"/>
            <a:ext cx="416899" cy="386303"/>
            <a:chOff x="7467602" y="5857077"/>
            <a:chExt cx="468900" cy="434488"/>
          </a:xfrm>
        </p:grpSpPr>
        <p:sp>
          <p:nvSpPr>
            <p:cNvPr id="32" name="Google Shape;32;p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11180437" y="750936"/>
            <a:ext cx="416899" cy="386303"/>
            <a:chOff x="7467602" y="5857077"/>
            <a:chExt cx="468900" cy="434488"/>
          </a:xfrm>
        </p:grpSpPr>
        <p:sp>
          <p:nvSpPr>
            <p:cNvPr id="37" name="Google Shape;37;p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" name="Google Shape;41;p2"/>
          <p:cNvGrpSpPr/>
          <p:nvPr/>
        </p:nvGrpSpPr>
        <p:grpSpPr>
          <a:xfrm>
            <a:off x="3082668" y="563350"/>
            <a:ext cx="1098953" cy="258600"/>
            <a:chOff x="4317443" y="530413"/>
            <a:chExt cx="1098953" cy="258600"/>
          </a:xfrm>
        </p:grpSpPr>
        <p:sp>
          <p:nvSpPr>
            <p:cNvPr id="42" name="Google Shape;42;p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3365189" y="6133409"/>
            <a:ext cx="1098953" cy="258600"/>
            <a:chOff x="4317443" y="530413"/>
            <a:chExt cx="1098953" cy="258600"/>
          </a:xfrm>
        </p:grpSpPr>
        <p:sp>
          <p:nvSpPr>
            <p:cNvPr id="47" name="Google Shape;47;p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" name="Google Shape;51;p2"/>
          <p:cNvGrpSpPr/>
          <p:nvPr/>
        </p:nvGrpSpPr>
        <p:grpSpPr>
          <a:xfrm>
            <a:off x="10520123" y="4066093"/>
            <a:ext cx="1098953" cy="258600"/>
            <a:chOff x="4317443" y="530413"/>
            <a:chExt cx="1098953" cy="258600"/>
          </a:xfrm>
        </p:grpSpPr>
        <p:sp>
          <p:nvSpPr>
            <p:cNvPr id="52" name="Google Shape;52;p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56;p2" descr="Power outline"/>
          <p:cNvGrpSpPr/>
          <p:nvPr/>
        </p:nvGrpSpPr>
        <p:grpSpPr>
          <a:xfrm rot="5400000">
            <a:off x="508966" y="5044573"/>
            <a:ext cx="1220935" cy="1356282"/>
            <a:chOff x="5753006" y="3038475"/>
            <a:chExt cx="685957" cy="761999"/>
          </a:xfrm>
        </p:grpSpPr>
        <p:sp>
          <p:nvSpPr>
            <p:cNvPr id="57" name="Google Shape;57;p2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666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666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2160544" y="750944"/>
            <a:ext cx="416899" cy="386303"/>
            <a:chOff x="7467602" y="5857077"/>
            <a:chExt cx="468900" cy="434488"/>
          </a:xfrm>
        </p:grpSpPr>
        <p:sp>
          <p:nvSpPr>
            <p:cNvPr id="60" name="Google Shape;60;p2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64;p2"/>
          <p:cNvGrpSpPr/>
          <p:nvPr/>
        </p:nvGrpSpPr>
        <p:grpSpPr>
          <a:xfrm flipH="1">
            <a:off x="6454568" y="630375"/>
            <a:ext cx="1098953" cy="258600"/>
            <a:chOff x="4317443" y="530413"/>
            <a:chExt cx="1098953" cy="258600"/>
          </a:xfrm>
        </p:grpSpPr>
        <p:sp>
          <p:nvSpPr>
            <p:cNvPr id="65" name="Google Shape;65;p2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 txBox="1">
            <a:spLocks noGrp="1"/>
          </p:cNvSpPr>
          <p:nvPr>
            <p:ph type="subTitle" idx="1"/>
          </p:nvPr>
        </p:nvSpPr>
        <p:spPr>
          <a:xfrm>
            <a:off x="1529538" y="2176575"/>
            <a:ext cx="69519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24" name="Google Shape;224;p8"/>
          <p:cNvSpPr txBox="1">
            <a:spLocks noGrp="1"/>
          </p:cNvSpPr>
          <p:nvPr>
            <p:ph type="title"/>
          </p:nvPr>
        </p:nvSpPr>
        <p:spPr>
          <a:xfrm>
            <a:off x="1482400" y="745775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25" name="Google Shape;225;p8"/>
          <p:cNvSpPr txBox="1">
            <a:spLocks noGrp="1"/>
          </p:cNvSpPr>
          <p:nvPr>
            <p:ph type="body" idx="2"/>
          </p:nvPr>
        </p:nvSpPr>
        <p:spPr>
          <a:xfrm>
            <a:off x="1529540" y="2836750"/>
            <a:ext cx="69519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p8"/>
          <p:cNvSpPr/>
          <p:nvPr/>
        </p:nvSpPr>
        <p:spPr>
          <a:xfrm>
            <a:off x="10886023" y="564982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702331" y="954366"/>
            <a:ext cx="389400" cy="389400"/>
          </a:xfrm>
          <a:prstGeom prst="ellipse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016000" dist="76200" sx="114000" sy="114000" algn="ctr" rotWithShape="0">
              <a:schemeClr val="accent1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p8" descr="Power outline"/>
          <p:cNvGrpSpPr/>
          <p:nvPr/>
        </p:nvGrpSpPr>
        <p:grpSpPr>
          <a:xfrm>
            <a:off x="128945" y="182605"/>
            <a:ext cx="573391" cy="636955"/>
            <a:chOff x="5753006" y="3038475"/>
            <a:chExt cx="685957" cy="761999"/>
          </a:xfrm>
        </p:grpSpPr>
        <p:sp>
          <p:nvSpPr>
            <p:cNvPr id="229" name="Google Shape;229;p8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8"/>
          <p:cNvGrpSpPr/>
          <p:nvPr/>
        </p:nvGrpSpPr>
        <p:grpSpPr>
          <a:xfrm>
            <a:off x="11546587" y="307924"/>
            <a:ext cx="416899" cy="386303"/>
            <a:chOff x="7467602" y="5857077"/>
            <a:chExt cx="468900" cy="434488"/>
          </a:xfrm>
        </p:grpSpPr>
        <p:sp>
          <p:nvSpPr>
            <p:cNvPr id="232" name="Google Shape;232;p8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8"/>
          <p:cNvGrpSpPr/>
          <p:nvPr/>
        </p:nvGrpSpPr>
        <p:grpSpPr>
          <a:xfrm>
            <a:off x="1004793" y="371775"/>
            <a:ext cx="1098953" cy="258600"/>
            <a:chOff x="4317443" y="530413"/>
            <a:chExt cx="1098953" cy="258600"/>
          </a:xfrm>
        </p:grpSpPr>
        <p:sp>
          <p:nvSpPr>
            <p:cNvPr id="237" name="Google Shape;237;p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p8"/>
          <p:cNvGrpSpPr/>
          <p:nvPr/>
        </p:nvGrpSpPr>
        <p:grpSpPr>
          <a:xfrm>
            <a:off x="10672139" y="6271009"/>
            <a:ext cx="1098953" cy="258600"/>
            <a:chOff x="4317443" y="530413"/>
            <a:chExt cx="1098953" cy="258600"/>
          </a:xfrm>
        </p:grpSpPr>
        <p:sp>
          <p:nvSpPr>
            <p:cNvPr id="242" name="Google Shape;242;p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8"/>
          <p:cNvGrpSpPr/>
          <p:nvPr/>
        </p:nvGrpSpPr>
        <p:grpSpPr>
          <a:xfrm>
            <a:off x="207182" y="1425244"/>
            <a:ext cx="416899" cy="386303"/>
            <a:chOff x="7467602" y="5857077"/>
            <a:chExt cx="468900" cy="434488"/>
          </a:xfrm>
        </p:grpSpPr>
        <p:sp>
          <p:nvSpPr>
            <p:cNvPr id="247" name="Google Shape;247;p8"/>
            <p:cNvSpPr/>
            <p:nvPr/>
          </p:nvSpPr>
          <p:spPr>
            <a:xfrm>
              <a:off x="7467602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7767486" y="5857077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7472518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7772402" y="6127465"/>
              <a:ext cx="164100" cy="164100"/>
            </a:xfrm>
            <a:prstGeom prst="ellipse">
              <a:avLst/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8"/>
          <p:cNvGrpSpPr/>
          <p:nvPr/>
        </p:nvGrpSpPr>
        <p:grpSpPr>
          <a:xfrm flipH="1">
            <a:off x="9573193" y="273100"/>
            <a:ext cx="1098953" cy="258600"/>
            <a:chOff x="4317443" y="530413"/>
            <a:chExt cx="1098953" cy="258600"/>
          </a:xfrm>
        </p:grpSpPr>
        <p:sp>
          <p:nvSpPr>
            <p:cNvPr id="252" name="Google Shape;252;p8"/>
            <p:cNvSpPr/>
            <p:nvPr/>
          </p:nvSpPr>
          <p:spPr>
            <a:xfrm rot="5400000">
              <a:off x="4299593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 rot="5400000">
              <a:off x="4591611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 rot="5400000">
              <a:off x="4883629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 rot="5400000">
              <a:off x="5175645" y="548263"/>
              <a:ext cx="258600" cy="222900"/>
            </a:xfrm>
            <a:prstGeom prst="triangle">
              <a:avLst>
                <a:gd name="adj" fmla="val 50000"/>
              </a:avLst>
            </a:prstGeom>
            <a:noFill/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2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Google Shape;256;p8" descr="Power outline"/>
          <p:cNvGrpSpPr/>
          <p:nvPr/>
        </p:nvGrpSpPr>
        <p:grpSpPr>
          <a:xfrm>
            <a:off x="11395145" y="5376580"/>
            <a:ext cx="573391" cy="636955"/>
            <a:chOff x="5753006" y="3038475"/>
            <a:chExt cx="685957" cy="761999"/>
          </a:xfrm>
        </p:grpSpPr>
        <p:sp>
          <p:nvSpPr>
            <p:cNvPr id="257" name="Google Shape;257;p8"/>
            <p:cNvSpPr/>
            <p:nvPr/>
          </p:nvSpPr>
          <p:spPr>
            <a:xfrm>
              <a:off x="5753006" y="3176139"/>
              <a:ext cx="685957" cy="624335"/>
            </a:xfrm>
            <a:custGeom>
              <a:avLst/>
              <a:gdLst/>
              <a:ahLst/>
              <a:cxnLst/>
              <a:rect l="l" t="t" r="r" b="b"/>
              <a:pathLst>
                <a:path w="685957" h="624335" extrusionOk="0">
                  <a:moveTo>
                    <a:pt x="342994" y="624335"/>
                  </a:moveTo>
                  <a:cubicBezTo>
                    <a:pt x="532372" y="624370"/>
                    <a:pt x="685922" y="470877"/>
                    <a:pt x="685957" y="281498"/>
                  </a:cubicBezTo>
                  <a:cubicBezTo>
                    <a:pt x="685977" y="169262"/>
                    <a:pt x="631070" y="64119"/>
                    <a:pt x="538951" y="0"/>
                  </a:cubicBezTo>
                  <a:lnTo>
                    <a:pt x="528045" y="15631"/>
                  </a:lnTo>
                  <a:cubicBezTo>
                    <a:pt x="674827" y="117832"/>
                    <a:pt x="710966" y="319672"/>
                    <a:pt x="608766" y="466455"/>
                  </a:cubicBezTo>
                  <a:cubicBezTo>
                    <a:pt x="506564" y="613236"/>
                    <a:pt x="304724" y="649375"/>
                    <a:pt x="157942" y="547174"/>
                  </a:cubicBezTo>
                  <a:cubicBezTo>
                    <a:pt x="11160" y="444973"/>
                    <a:pt x="-24980" y="243132"/>
                    <a:pt x="77221" y="96351"/>
                  </a:cubicBezTo>
                  <a:cubicBezTo>
                    <a:pt x="99136" y="64877"/>
                    <a:pt x="126467" y="37546"/>
                    <a:pt x="157942" y="15631"/>
                  </a:cubicBezTo>
                  <a:lnTo>
                    <a:pt x="147036" y="0"/>
                  </a:lnTo>
                  <a:cubicBezTo>
                    <a:pt x="-8397" y="108190"/>
                    <a:pt x="-46694" y="321897"/>
                    <a:pt x="61496" y="477330"/>
                  </a:cubicBezTo>
                  <a:cubicBezTo>
                    <a:pt x="125615" y="569448"/>
                    <a:pt x="230757" y="624356"/>
                    <a:pt x="342994" y="62433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086475" y="3038475"/>
              <a:ext cx="19050" cy="419100"/>
            </a:xfrm>
            <a:custGeom>
              <a:avLst/>
              <a:gdLst/>
              <a:ahLst/>
              <a:cxnLst/>
              <a:rect l="l" t="t" r="r" b="b"/>
              <a:pathLst>
                <a:path w="19050" h="419100" extrusionOk="0">
                  <a:moveTo>
                    <a:pt x="0" y="0"/>
                  </a:moveTo>
                  <a:lnTo>
                    <a:pt x="19050" y="0"/>
                  </a:lnTo>
                  <a:lnTo>
                    <a:pt x="19050" y="419100"/>
                  </a:lnTo>
                  <a:lnTo>
                    <a:pt x="0" y="41910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16000" dist="76200" sx="114000" sy="114000" algn="ctr" rotWithShape="0">
                <a:schemeClr val="accent1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3"/>
            </a:gs>
            <a:gs pos="71000">
              <a:schemeClr val="accent4"/>
            </a:gs>
            <a:gs pos="79000">
              <a:schemeClr val="accent4"/>
            </a:gs>
            <a:gs pos="100000">
              <a:schemeClr val="accent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  <a:effectLst>
            <a:outerShdw blurRad="271463" dist="47625" dir="10500000" algn="bl" rotWithShape="0">
              <a:schemeClr val="accent2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IBM Plex Mono"/>
              <a:buNone/>
              <a:defRPr sz="4000" b="1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3509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2"/>
          <p:cNvSpPr txBox="1">
            <a:spLocks noGrp="1"/>
          </p:cNvSpPr>
          <p:nvPr>
            <p:ph type="title"/>
          </p:nvPr>
        </p:nvSpPr>
        <p:spPr>
          <a:xfrm>
            <a:off x="2489009" y="510015"/>
            <a:ext cx="7683600" cy="194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Nhập Môn CNPM</a:t>
            </a:r>
            <a:endParaRPr dirty="0"/>
          </a:p>
        </p:txBody>
      </p:sp>
      <p:sp>
        <p:nvSpPr>
          <p:cNvPr id="665" name="Google Shape;665;p22"/>
          <p:cNvSpPr txBox="1">
            <a:spLocks noGrp="1"/>
          </p:cNvSpPr>
          <p:nvPr>
            <p:ph type="subTitle" idx="1"/>
          </p:nvPr>
        </p:nvSpPr>
        <p:spPr>
          <a:xfrm>
            <a:off x="2398868" y="2507860"/>
            <a:ext cx="7683600" cy="48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2100"/>
              </a:spcAft>
            </a:pPr>
            <a:r>
              <a:rPr lang="vi-VN" dirty="0" smtClean="0"/>
              <a:t>Lecturers : Phan Gia Phuoc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Manual Input 6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Google Shape;665;p22"/>
          <p:cNvSpPr txBox="1">
            <a:spLocks/>
          </p:cNvSpPr>
          <p:nvPr/>
        </p:nvSpPr>
        <p:spPr>
          <a:xfrm>
            <a:off x="2448397" y="3287958"/>
            <a:ext cx="7683600" cy="3663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None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None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None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None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None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None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None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None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IBM Plex Mono Medium"/>
              <a:buNone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vi-VN" dirty="0" smtClean="0"/>
              <a:t>Member : </a:t>
            </a:r>
          </a:p>
          <a:p>
            <a:pPr marL="0" indent="0">
              <a:spcAft>
                <a:spcPts val="2100"/>
              </a:spcAft>
            </a:pPr>
            <a:r>
              <a:rPr lang="vi-VN" dirty="0" smtClean="0"/>
              <a:t>Cao Thanh Truong - 22211TT4635</a:t>
            </a:r>
          </a:p>
          <a:p>
            <a:pPr marL="0" indent="0">
              <a:spcAft>
                <a:spcPts val="2100"/>
              </a:spcAft>
            </a:pPr>
            <a:r>
              <a:rPr lang="vi-VN" dirty="0" smtClean="0"/>
              <a:t>Nguyen </a:t>
            </a:r>
            <a:r>
              <a:rPr lang="vi-VN" dirty="0"/>
              <a:t>Viet Thong _ 22211TT2665</a:t>
            </a:r>
          </a:p>
        </p:txBody>
      </p:sp>
      <p:sp>
        <p:nvSpPr>
          <p:cNvPr id="9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sp>
        <p:nvSpPr>
          <p:cNvPr id="15" name="AutoShape 3" descr="Khoa Công nghệ thông tin - CĐ Công nghệ Thủ Đức | Ho Chi Minh Cit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/>
      <p:bldP spid="665" grpId="0" build="p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409538" y="103921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vi-VN" dirty="0" smtClean="0"/>
              <a:t>Scrum</a:t>
            </a:r>
            <a:endParaRPr lang="vi-VN" dirty="0"/>
          </a:p>
        </p:txBody>
      </p:sp>
      <p:sp>
        <p:nvSpPr>
          <p:cNvPr id="12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1317095" y="975579"/>
            <a:ext cx="3720569" cy="5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2100"/>
              </a:spcAft>
            </a:pPr>
            <a:r>
              <a:rPr lang="vi-VN" dirty="0">
                <a:solidFill>
                  <a:schemeClr val="accent2"/>
                </a:solidFill>
              </a:rPr>
              <a:t>Sprint</a:t>
            </a:r>
            <a:r>
              <a:rPr lang="vi-VN" dirty="0" smtClean="0">
                <a:solidFill>
                  <a:schemeClr val="accent2"/>
                </a:solidFill>
              </a:rPr>
              <a:t> Backlog	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Input 22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4</a:t>
            </a:r>
            <a:endParaRPr lang="vi-VN" dirty="0"/>
          </a:p>
        </p:txBody>
      </p:sp>
      <p:sp>
        <p:nvSpPr>
          <p:cNvPr id="13" name="Google Shape;702;p26"/>
          <p:cNvSpPr txBox="1">
            <a:spLocks noGrp="1"/>
          </p:cNvSpPr>
          <p:nvPr>
            <p:ph type="body" idx="2"/>
          </p:nvPr>
        </p:nvSpPr>
        <p:spPr>
          <a:xfrm>
            <a:off x="3401534" y="946322"/>
            <a:ext cx="6951900" cy="321758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1"/>
            <a:r>
              <a:rPr lang="en-US" sz="2000" b="1" dirty="0"/>
              <a:t>Sprint 3:</a:t>
            </a:r>
            <a:endParaRPr lang="vi-VN" sz="2000" dirty="0"/>
          </a:p>
          <a:p>
            <a:pPr lvl="2"/>
            <a:r>
              <a:rPr lang="en-US" dirty="0" err="1"/>
              <a:t>Thêm</a:t>
            </a:r>
            <a:r>
              <a:rPr lang="en-US" dirty="0"/>
              <a:t>/</a:t>
            </a:r>
            <a:r>
              <a:rPr lang="en-US" dirty="0" err="1"/>
              <a:t>Xóa</a:t>
            </a:r>
            <a:r>
              <a:rPr lang="en-US" dirty="0"/>
              <a:t>/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vi-VN" dirty="0"/>
              <a:t>nhân viên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vi-VN" dirty="0"/>
              <a:t>Nhân Viên</a:t>
            </a:r>
          </a:p>
          <a:p>
            <a:pPr lvl="2"/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1.1</a:t>
            </a:r>
            <a:endParaRPr lang="vi-VN" dirty="0"/>
          </a:p>
          <a:p>
            <a:pPr lvl="1"/>
            <a:r>
              <a:rPr lang="en-US" sz="2000" b="1" dirty="0" smtClean="0"/>
              <a:t>Sprint </a:t>
            </a:r>
            <a:r>
              <a:rPr lang="en-US" sz="2000" b="1" dirty="0"/>
              <a:t>4:</a:t>
            </a:r>
            <a:endParaRPr lang="vi-VN" sz="2000" dirty="0"/>
          </a:p>
          <a:p>
            <a:pPr lvl="2"/>
            <a:r>
              <a:rPr lang="en-US" dirty="0" err="1"/>
              <a:t>Thêm</a:t>
            </a:r>
            <a:r>
              <a:rPr lang="en-US" dirty="0"/>
              <a:t>/</a:t>
            </a:r>
            <a:r>
              <a:rPr lang="en-US" dirty="0" err="1"/>
              <a:t>Xóa</a:t>
            </a:r>
            <a:r>
              <a:rPr lang="en-US" dirty="0"/>
              <a:t>/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vi-VN" dirty="0"/>
              <a:t>khách hàng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vi-VN" dirty="0"/>
              <a:t>Khách Hàng</a:t>
            </a:r>
          </a:p>
          <a:p>
            <a:pPr lvl="2"/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1.2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959610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12" grpId="0" build="p"/>
      <p:bldP spid="1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409538" y="103921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vi-VN" dirty="0" smtClean="0"/>
              <a:t>Scrum</a:t>
            </a:r>
            <a:endParaRPr lang="vi-VN" dirty="0"/>
          </a:p>
        </p:txBody>
      </p:sp>
      <p:sp>
        <p:nvSpPr>
          <p:cNvPr id="12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1317095" y="975579"/>
            <a:ext cx="3720569" cy="5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2100"/>
              </a:spcAft>
            </a:pPr>
            <a:r>
              <a:rPr lang="vi-VN" dirty="0">
                <a:solidFill>
                  <a:schemeClr val="accent2"/>
                </a:solidFill>
              </a:rPr>
              <a:t>Sprint</a:t>
            </a:r>
            <a:r>
              <a:rPr lang="vi-VN" dirty="0" smtClean="0">
                <a:solidFill>
                  <a:schemeClr val="accent2"/>
                </a:solidFill>
              </a:rPr>
              <a:t> Backlog	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Input 22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4</a:t>
            </a:r>
            <a:endParaRPr lang="vi-VN" dirty="0"/>
          </a:p>
        </p:txBody>
      </p:sp>
      <p:sp>
        <p:nvSpPr>
          <p:cNvPr id="13" name="Google Shape;702;p26"/>
          <p:cNvSpPr txBox="1">
            <a:spLocks noGrp="1"/>
          </p:cNvSpPr>
          <p:nvPr>
            <p:ph type="body" idx="2"/>
          </p:nvPr>
        </p:nvSpPr>
        <p:spPr>
          <a:xfrm>
            <a:off x="3558850" y="672568"/>
            <a:ext cx="6951900" cy="321758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1"/>
            <a:r>
              <a:rPr lang="en-US" sz="2000" b="1" dirty="0"/>
              <a:t>Sprint 5:</a:t>
            </a:r>
            <a:endParaRPr lang="vi-VN" sz="2000" dirty="0"/>
          </a:p>
          <a:p>
            <a:pPr lvl="2"/>
            <a:r>
              <a:rPr lang="en-US" dirty="0" err="1"/>
              <a:t>Thêm</a:t>
            </a:r>
            <a:r>
              <a:rPr lang="en-US" dirty="0"/>
              <a:t>/</a:t>
            </a:r>
            <a:r>
              <a:rPr lang="en-US" dirty="0" err="1"/>
              <a:t>Xóa</a:t>
            </a:r>
            <a:r>
              <a:rPr lang="en-US" dirty="0"/>
              <a:t>/</a:t>
            </a:r>
            <a:r>
              <a:rPr lang="en-US" dirty="0" err="1"/>
              <a:t>Sửa</a:t>
            </a:r>
            <a:r>
              <a:rPr lang="vi-VN" dirty="0"/>
              <a:t> nhà cung cấp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vi-VN" dirty="0"/>
              <a:t>Nhà Cung Cấp</a:t>
            </a:r>
          </a:p>
          <a:p>
            <a:pPr lvl="2"/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1.3</a:t>
            </a:r>
            <a:endParaRPr lang="vi-VN" dirty="0"/>
          </a:p>
          <a:p>
            <a:pPr lvl="1"/>
            <a:r>
              <a:rPr lang="en-US" sz="2000" b="1" dirty="0" smtClean="0"/>
              <a:t>Sprint </a:t>
            </a:r>
            <a:r>
              <a:rPr lang="en-US" sz="2000" b="1" dirty="0"/>
              <a:t>6:</a:t>
            </a:r>
            <a:endParaRPr lang="vi-VN" sz="2000" dirty="0"/>
          </a:p>
          <a:p>
            <a:pPr lvl="2"/>
            <a:r>
              <a:rPr lang="en-US" dirty="0" err="1"/>
              <a:t>Thêm</a:t>
            </a:r>
            <a:r>
              <a:rPr lang="en-US" dirty="0"/>
              <a:t>/</a:t>
            </a:r>
            <a:r>
              <a:rPr lang="en-US" dirty="0" err="1"/>
              <a:t>Xóa</a:t>
            </a:r>
            <a:r>
              <a:rPr lang="en-US" dirty="0"/>
              <a:t>/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vi-VN" dirty="0"/>
              <a:t>phiếu nhập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vi-VN" dirty="0"/>
              <a:t>Phiếu Nhập</a:t>
            </a:r>
          </a:p>
          <a:p>
            <a:pPr lvl="2"/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1.4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509099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12" grpId="0" build="p"/>
      <p:bldP spid="1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409538" y="103921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vi-VN" dirty="0" smtClean="0"/>
              <a:t>Scrum</a:t>
            </a:r>
            <a:endParaRPr lang="vi-VN" dirty="0"/>
          </a:p>
        </p:txBody>
      </p:sp>
      <p:sp>
        <p:nvSpPr>
          <p:cNvPr id="12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1317095" y="975579"/>
            <a:ext cx="3720569" cy="5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2100"/>
              </a:spcAft>
            </a:pPr>
            <a:r>
              <a:rPr lang="vi-VN" dirty="0">
                <a:solidFill>
                  <a:schemeClr val="accent2"/>
                </a:solidFill>
              </a:rPr>
              <a:t>Sprint</a:t>
            </a:r>
            <a:r>
              <a:rPr lang="vi-VN" dirty="0" smtClean="0">
                <a:solidFill>
                  <a:schemeClr val="accent2"/>
                </a:solidFill>
              </a:rPr>
              <a:t> Backlog	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Input 22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4</a:t>
            </a:r>
            <a:endParaRPr lang="vi-VN" dirty="0"/>
          </a:p>
        </p:txBody>
      </p:sp>
      <p:sp>
        <p:nvSpPr>
          <p:cNvPr id="13" name="Google Shape;702;p26"/>
          <p:cNvSpPr txBox="1">
            <a:spLocks noGrp="1"/>
          </p:cNvSpPr>
          <p:nvPr>
            <p:ph type="body" idx="2"/>
          </p:nvPr>
        </p:nvSpPr>
        <p:spPr>
          <a:xfrm>
            <a:off x="3558850" y="672568"/>
            <a:ext cx="6951900" cy="321758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1"/>
            <a:r>
              <a:rPr lang="en-US" sz="2000" b="1" dirty="0"/>
              <a:t>Sprint 7:</a:t>
            </a:r>
            <a:endParaRPr lang="vi-VN" sz="2000" dirty="0"/>
          </a:p>
          <a:p>
            <a:pPr lvl="2"/>
            <a:r>
              <a:rPr lang="en-US" dirty="0" err="1"/>
              <a:t>Thêm</a:t>
            </a:r>
            <a:r>
              <a:rPr lang="en-US" dirty="0"/>
              <a:t>/</a:t>
            </a:r>
            <a:r>
              <a:rPr lang="en-US" dirty="0" err="1"/>
              <a:t>Xóa</a:t>
            </a:r>
            <a:r>
              <a:rPr lang="en-US" dirty="0"/>
              <a:t>/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vi-VN" dirty="0"/>
              <a:t>phiếu xuất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vi-VN" dirty="0"/>
              <a:t>Phiếu Xuất</a:t>
            </a:r>
          </a:p>
          <a:p>
            <a:pPr lvl="2"/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1.5</a:t>
            </a:r>
            <a:endParaRPr lang="vi-VN" dirty="0"/>
          </a:p>
          <a:p>
            <a:pPr lvl="1"/>
            <a:r>
              <a:rPr lang="en-US" sz="2000" b="1" dirty="0" smtClean="0"/>
              <a:t>Sprint </a:t>
            </a:r>
            <a:r>
              <a:rPr lang="en-US" sz="2000" b="1" dirty="0"/>
              <a:t>8:</a:t>
            </a:r>
            <a:endParaRPr lang="vi-VN" sz="2000" dirty="0"/>
          </a:p>
          <a:p>
            <a:pPr lvl="2"/>
            <a:r>
              <a:rPr lang="en-US" dirty="0" err="1"/>
              <a:t>Thêm</a:t>
            </a:r>
            <a:r>
              <a:rPr lang="en-US" dirty="0"/>
              <a:t>/</a:t>
            </a:r>
            <a:r>
              <a:rPr lang="en-US" dirty="0" err="1"/>
              <a:t>Xóa</a:t>
            </a:r>
            <a:r>
              <a:rPr lang="en-US" dirty="0"/>
              <a:t>/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vi-VN" dirty="0"/>
              <a:t>chức vụ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vi-VN" dirty="0"/>
              <a:t>Chức Vụ</a:t>
            </a:r>
          </a:p>
          <a:p>
            <a:pPr lvl="2"/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1.6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288100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12" grpId="0" build="p"/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409538" y="103921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vi-VN" dirty="0" smtClean="0"/>
              <a:t>Scrum</a:t>
            </a:r>
            <a:endParaRPr lang="vi-VN" dirty="0"/>
          </a:p>
        </p:txBody>
      </p:sp>
      <p:sp>
        <p:nvSpPr>
          <p:cNvPr id="12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1317095" y="975579"/>
            <a:ext cx="3720569" cy="5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2100"/>
              </a:spcAft>
            </a:pPr>
            <a:r>
              <a:rPr lang="vi-VN" dirty="0">
                <a:solidFill>
                  <a:schemeClr val="accent2"/>
                </a:solidFill>
              </a:rPr>
              <a:t>Sprint</a:t>
            </a:r>
            <a:r>
              <a:rPr lang="vi-VN" dirty="0" smtClean="0">
                <a:solidFill>
                  <a:schemeClr val="accent2"/>
                </a:solidFill>
              </a:rPr>
              <a:t> Planning	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Input 22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4</a:t>
            </a:r>
            <a:endParaRPr lang="vi-VN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984978"/>
              </p:ext>
            </p:extLst>
          </p:nvPr>
        </p:nvGraphicFramePr>
        <p:xfrm>
          <a:off x="875072" y="1483477"/>
          <a:ext cx="9556954" cy="41462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84970">
                  <a:extLst>
                    <a:ext uri="{9D8B030D-6E8A-4147-A177-3AD203B41FA5}">
                      <a16:colId xmlns:a16="http://schemas.microsoft.com/office/drawing/2014/main" val="1204265618"/>
                    </a:ext>
                  </a:extLst>
                </a:gridCol>
                <a:gridCol w="3185992">
                  <a:extLst>
                    <a:ext uri="{9D8B030D-6E8A-4147-A177-3AD203B41FA5}">
                      <a16:colId xmlns:a16="http://schemas.microsoft.com/office/drawing/2014/main" val="1248321993"/>
                    </a:ext>
                  </a:extLst>
                </a:gridCol>
                <a:gridCol w="3185992">
                  <a:extLst>
                    <a:ext uri="{9D8B030D-6E8A-4147-A177-3AD203B41FA5}">
                      <a16:colId xmlns:a16="http://schemas.microsoft.com/office/drawing/2014/main" val="2412043704"/>
                    </a:ext>
                  </a:extLst>
                </a:gridCol>
              </a:tblGrid>
              <a:tr h="4606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Buổi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Sprint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Thời Gian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5385127"/>
                  </a:ext>
                </a:extLst>
              </a:tr>
              <a:tr h="4606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</a:t>
                      </a:r>
                      <a:r>
                        <a:rPr lang="vi-VN" sz="1400">
                          <a:effectLst/>
                        </a:rPr>
                        <a:t>29</a:t>
                      </a:r>
                      <a:r>
                        <a:rPr lang="en-US" sz="1400">
                          <a:effectLst/>
                        </a:rPr>
                        <a:t>/09/2023)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Sprint 1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 tiếng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0242214"/>
                  </a:ext>
                </a:extLst>
              </a:tr>
              <a:tr h="4606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</a:t>
                      </a:r>
                      <a:r>
                        <a:rPr lang="vi-VN" sz="1400">
                          <a:effectLst/>
                        </a:rPr>
                        <a:t>6</a:t>
                      </a:r>
                      <a:r>
                        <a:rPr lang="en-US" sz="1400">
                          <a:effectLst/>
                        </a:rPr>
                        <a:t>/10/2023)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Sprint 2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 tiếng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4128902"/>
                  </a:ext>
                </a:extLst>
              </a:tr>
              <a:tr h="4606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</a:t>
                      </a:r>
                      <a:r>
                        <a:rPr lang="vi-VN" sz="1400">
                          <a:effectLst/>
                        </a:rPr>
                        <a:t>13</a:t>
                      </a:r>
                      <a:r>
                        <a:rPr lang="en-US" sz="1400">
                          <a:effectLst/>
                        </a:rPr>
                        <a:t>/10/2023)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Sprint 3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 tiếng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0198275"/>
                  </a:ext>
                </a:extLst>
              </a:tr>
              <a:tr h="4606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</a:t>
                      </a:r>
                      <a:r>
                        <a:rPr lang="vi-VN" sz="1400">
                          <a:effectLst/>
                        </a:rPr>
                        <a:t>20</a:t>
                      </a:r>
                      <a:r>
                        <a:rPr lang="en-US" sz="1400">
                          <a:effectLst/>
                        </a:rPr>
                        <a:t>/10/2023)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Sprint 4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 tiếng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098444"/>
                  </a:ext>
                </a:extLst>
              </a:tr>
              <a:tr h="4606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</a:t>
                      </a:r>
                      <a:r>
                        <a:rPr lang="vi-VN" sz="1400">
                          <a:effectLst/>
                        </a:rPr>
                        <a:t>27</a:t>
                      </a:r>
                      <a:r>
                        <a:rPr lang="en-US" sz="1400">
                          <a:effectLst/>
                        </a:rPr>
                        <a:t>/10/2023)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Sprint 5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 tiếng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5218502"/>
                  </a:ext>
                </a:extLst>
              </a:tr>
              <a:tr h="4606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</a:t>
                      </a:r>
                      <a:r>
                        <a:rPr lang="vi-VN" sz="1400">
                          <a:effectLst/>
                        </a:rPr>
                        <a:t>3</a:t>
                      </a:r>
                      <a:r>
                        <a:rPr lang="en-US" sz="1400">
                          <a:effectLst/>
                        </a:rPr>
                        <a:t>/11/2023)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Sprint 6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 tiếng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6824782"/>
                  </a:ext>
                </a:extLst>
              </a:tr>
              <a:tr h="4606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</a:t>
                      </a:r>
                      <a:r>
                        <a:rPr lang="vi-VN" sz="1400">
                          <a:effectLst/>
                        </a:rPr>
                        <a:t>10</a:t>
                      </a:r>
                      <a:r>
                        <a:rPr lang="en-US" sz="1400">
                          <a:effectLst/>
                        </a:rPr>
                        <a:t>/11/2023)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Sprint 7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 tiếng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0081228"/>
                  </a:ext>
                </a:extLst>
              </a:tr>
              <a:tr h="4606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</a:t>
                      </a:r>
                      <a:r>
                        <a:rPr lang="vi-VN" sz="1400">
                          <a:effectLst/>
                        </a:rPr>
                        <a:t>17</a:t>
                      </a:r>
                      <a:r>
                        <a:rPr lang="en-US" sz="1400">
                          <a:effectLst/>
                        </a:rPr>
                        <a:t>/11/2023)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Sprint 8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 </a:t>
                      </a:r>
                      <a:r>
                        <a:rPr lang="en-US" sz="1400" dirty="0" err="1">
                          <a:effectLst/>
                        </a:rPr>
                        <a:t>tiếng</a:t>
                      </a:r>
                      <a:endParaRPr lang="vi-V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1512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2682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1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409538" y="103921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vi-VN" dirty="0" smtClean="0"/>
              <a:t>Tổng Quan Về Phần Mềm</a:t>
            </a:r>
            <a:endParaRPr lang="vi-VN" dirty="0"/>
          </a:p>
        </p:txBody>
      </p:sp>
      <p:sp>
        <p:nvSpPr>
          <p:cNvPr id="702" name="Google Shape;702;p26"/>
          <p:cNvSpPr txBox="1">
            <a:spLocks noGrp="1"/>
          </p:cNvSpPr>
          <p:nvPr>
            <p:ph type="body" idx="2"/>
          </p:nvPr>
        </p:nvSpPr>
        <p:spPr>
          <a:xfrm>
            <a:off x="314399" y="2667439"/>
            <a:ext cx="6951900" cy="117007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just"/>
            <a:r>
              <a:rPr lang="vi-VN" dirty="0"/>
              <a:t>Hệ thống phần mềm bao gồm 2 phần: Quản lý việc mua bán và quản lý thông tin trong </a:t>
            </a:r>
            <a:r>
              <a:rPr lang="vi-VN" dirty="0" smtClean="0"/>
              <a:t>cơ sở dữ liệu</a:t>
            </a:r>
          </a:p>
          <a:p>
            <a:pPr algn="just"/>
            <a:r>
              <a:rPr lang="vi-VN" dirty="0"/>
              <a:t>Thanh toán và in hóa đơn cho khách</a:t>
            </a:r>
          </a:p>
          <a:p>
            <a:pPr algn="just"/>
            <a:r>
              <a:rPr lang="vi-VN" dirty="0"/>
              <a:t>Lưu trữ thông tin khách hàng</a:t>
            </a:r>
          </a:p>
        </p:txBody>
      </p:sp>
      <p:sp>
        <p:nvSpPr>
          <p:cNvPr id="12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1340587" y="1749703"/>
            <a:ext cx="3720569" cy="5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2100"/>
              </a:spcAft>
            </a:pPr>
            <a:r>
              <a:rPr lang="vi-VN" dirty="0" smtClean="0">
                <a:solidFill>
                  <a:schemeClr val="accent2"/>
                </a:solidFill>
              </a:rPr>
              <a:t>Yêu cầu chung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Input 22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4</a:t>
            </a:r>
            <a:endParaRPr lang="vi-VN" dirty="0"/>
          </a:p>
        </p:txBody>
      </p:sp>
      <p:pic>
        <p:nvPicPr>
          <p:cNvPr id="3089" name="Picture 17" descr="Hồ Sơ Khách Hàng Là Gì? 5 Bước Xây Dựng Một Hồ Sơ Hoàn Chỉnh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182" y="2083487"/>
            <a:ext cx="4149201" cy="233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003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702" grpId="0" build="p"/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409538" y="103921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vi-VN" dirty="0" smtClean="0"/>
              <a:t>Tổng Quan Về Phần Mềm</a:t>
            </a:r>
            <a:endParaRPr lang="vi-VN" dirty="0"/>
          </a:p>
        </p:txBody>
      </p:sp>
      <p:sp>
        <p:nvSpPr>
          <p:cNvPr id="702" name="Google Shape;702;p26"/>
          <p:cNvSpPr txBox="1">
            <a:spLocks noGrp="1"/>
          </p:cNvSpPr>
          <p:nvPr>
            <p:ph type="body" idx="2"/>
          </p:nvPr>
        </p:nvSpPr>
        <p:spPr>
          <a:xfrm>
            <a:off x="668671" y="1705498"/>
            <a:ext cx="6951900" cy="117007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vi-VN" dirty="0"/>
              <a:t>Phần mềm được ứng dụng cho 2 đối tượng là: Khách hàng và </a:t>
            </a:r>
            <a:r>
              <a:rPr lang="vi-VN" dirty="0" smtClean="0"/>
              <a:t>Người Bán</a:t>
            </a:r>
            <a:endParaRPr lang="vi-VN" dirty="0"/>
          </a:p>
        </p:txBody>
      </p:sp>
      <p:sp>
        <p:nvSpPr>
          <p:cNvPr id="12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1317095" y="1143659"/>
            <a:ext cx="3720569" cy="5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2100"/>
              </a:spcAft>
            </a:pPr>
            <a:r>
              <a:rPr lang="vi-VN" dirty="0" smtClean="0">
                <a:solidFill>
                  <a:schemeClr val="accent2"/>
                </a:solidFill>
              </a:rPr>
              <a:t>Đối tượng người dùng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Input 22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4</a:t>
            </a:r>
            <a:endParaRPr lang="vi-VN" dirty="0"/>
          </a:p>
        </p:txBody>
      </p:sp>
      <p:pic>
        <p:nvPicPr>
          <p:cNvPr id="4098" name="Picture 2" descr="QUẢN LÝ TRẢI NGHIỆM KHÁCH HÀ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71" y="1271667"/>
            <a:ext cx="3027764" cy="197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ủ tục xin cấp giấy phép thực hành tốt nhà thuốc GPP năm 20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71" y="3629363"/>
            <a:ext cx="3027764" cy="188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701;p26"/>
          <p:cNvSpPr txBox="1">
            <a:spLocks/>
          </p:cNvSpPr>
          <p:nvPr/>
        </p:nvSpPr>
        <p:spPr>
          <a:xfrm>
            <a:off x="1162046" y="3150788"/>
            <a:ext cx="3720569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vi-VN" dirty="0" smtClean="0">
                <a:solidFill>
                  <a:schemeClr val="accent2"/>
                </a:solidFill>
              </a:rPr>
              <a:t>Giả định và phụ thuộc</a:t>
            </a:r>
            <a:endParaRPr lang="vi-VN" dirty="0">
              <a:solidFill>
                <a:schemeClr val="accent2"/>
              </a:solidFill>
            </a:endParaRPr>
          </a:p>
        </p:txBody>
      </p:sp>
      <p:sp>
        <p:nvSpPr>
          <p:cNvPr id="18" name="Google Shape;702;p26"/>
          <p:cNvSpPr txBox="1">
            <a:spLocks/>
          </p:cNvSpPr>
          <p:nvPr/>
        </p:nvSpPr>
        <p:spPr>
          <a:xfrm>
            <a:off x="668671" y="3810337"/>
            <a:ext cx="6951900" cy="117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pPr algn="just"/>
            <a:r>
              <a:rPr lang="vi-VN" dirty="0"/>
              <a:t>Phần mềm được cài đặt trên máy tính của khách hàng và </a:t>
            </a:r>
            <a:r>
              <a:rPr lang="vi-VN" dirty="0" smtClean="0"/>
              <a:t>công ty cần quản lý bán hàng</a:t>
            </a:r>
            <a:r>
              <a:rPr lang="vi-VN" dirty="0" smtClean="0"/>
              <a:t>, </a:t>
            </a:r>
            <a:r>
              <a:rPr lang="vi-VN" dirty="0"/>
              <a:t>buộc phải có cơ sở dữ liệu của </a:t>
            </a:r>
            <a:r>
              <a:rPr lang="vi-VN" dirty="0" smtClean="0"/>
              <a:t>công ty</a:t>
            </a:r>
            <a:r>
              <a:rPr lang="vi-VN" dirty="0" smtClean="0"/>
              <a:t> </a:t>
            </a:r>
            <a:r>
              <a:rPr lang="vi-VN" dirty="0"/>
              <a:t>thì mới thực hiện được thao tác nghiệp vụ.</a:t>
            </a:r>
          </a:p>
        </p:txBody>
      </p:sp>
    </p:spTree>
    <p:extLst>
      <p:ext uri="{BB962C8B-B14F-4D97-AF65-F5344CB8AC3E}">
        <p14:creationId xmlns:p14="http://schemas.microsoft.com/office/powerpoint/2010/main" val="427856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702" grpId="0" build="p"/>
      <p:bldP spid="12" grpId="0" build="p"/>
      <p:bldP spid="17" grpId="0" build="p"/>
      <p:bldP spid="1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409538" y="103921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vi-VN" dirty="0" smtClean="0"/>
              <a:t>Các Yêu Cầu Chức Năng</a:t>
            </a:r>
            <a:endParaRPr lang="vi-VN" dirty="0"/>
          </a:p>
        </p:txBody>
      </p:sp>
      <p:sp>
        <p:nvSpPr>
          <p:cNvPr id="702" name="Google Shape;702;p26"/>
          <p:cNvSpPr txBox="1">
            <a:spLocks noGrp="1"/>
          </p:cNvSpPr>
          <p:nvPr>
            <p:ph type="body" idx="2"/>
          </p:nvPr>
        </p:nvSpPr>
        <p:spPr>
          <a:xfrm>
            <a:off x="668671" y="1705498"/>
            <a:ext cx="6951900" cy="117007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vi-VN" dirty="0"/>
              <a:t>Hệ thống có các tác nhân </a:t>
            </a:r>
            <a:r>
              <a:rPr lang="vi-VN" dirty="0" smtClean="0"/>
              <a:t>là Khách Hàng, </a:t>
            </a:r>
            <a:r>
              <a:rPr lang="vi-VN" dirty="0"/>
              <a:t>Người Mua và Người Bán. </a:t>
            </a:r>
          </a:p>
        </p:txBody>
      </p:sp>
      <p:sp>
        <p:nvSpPr>
          <p:cNvPr id="12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1317095" y="1143659"/>
            <a:ext cx="3720569" cy="5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2100"/>
              </a:spcAft>
            </a:pPr>
            <a:r>
              <a:rPr lang="vi-VN" dirty="0" smtClean="0">
                <a:solidFill>
                  <a:schemeClr val="accent2"/>
                </a:solidFill>
              </a:rPr>
              <a:t>Các tác nhân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Input 22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4</a:t>
            </a:r>
            <a:endParaRPr lang="vi-VN" dirty="0"/>
          </a:p>
        </p:txBody>
      </p:sp>
      <p:sp>
        <p:nvSpPr>
          <p:cNvPr id="17" name="Google Shape;701;p26"/>
          <p:cNvSpPr txBox="1">
            <a:spLocks/>
          </p:cNvSpPr>
          <p:nvPr/>
        </p:nvSpPr>
        <p:spPr>
          <a:xfrm>
            <a:off x="1317095" y="2540633"/>
            <a:ext cx="3720569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vi-VN" dirty="0" smtClean="0">
                <a:solidFill>
                  <a:schemeClr val="accent2"/>
                </a:solidFill>
              </a:rPr>
              <a:t>Mô tả hoạt động tác nhân</a:t>
            </a:r>
            <a:endParaRPr lang="vi-VN" dirty="0">
              <a:solidFill>
                <a:schemeClr val="accent2"/>
              </a:solidFill>
            </a:endParaRPr>
          </a:p>
        </p:txBody>
      </p:sp>
      <p:sp>
        <p:nvSpPr>
          <p:cNvPr id="18" name="Google Shape;702;p26"/>
          <p:cNvSpPr txBox="1">
            <a:spLocks/>
          </p:cNvSpPr>
          <p:nvPr/>
        </p:nvSpPr>
        <p:spPr>
          <a:xfrm>
            <a:off x="668671" y="3810337"/>
            <a:ext cx="6951900" cy="117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pPr algn="just"/>
            <a:endParaRPr lang="vi-VN" dirty="0"/>
          </a:p>
        </p:txBody>
      </p:sp>
      <p:pic>
        <p:nvPicPr>
          <p:cNvPr id="5122" name="Picture 2" descr="Các loại hợp đồng mua bán hàng hóa qua Sở giao dịch hàng hó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413" y="2173649"/>
            <a:ext cx="3688839" cy="240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702;p26"/>
          <p:cNvSpPr txBox="1">
            <a:spLocks/>
          </p:cNvSpPr>
          <p:nvPr/>
        </p:nvSpPr>
        <p:spPr>
          <a:xfrm>
            <a:off x="668671" y="3450838"/>
            <a:ext cx="6951900" cy="117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pPr algn="just"/>
            <a:r>
              <a:rPr lang="vi-VN" dirty="0"/>
              <a:t>Khách hàng có vai trò là người dùng khi chưa đăng nhập vào hệ thống. Sau khi đăng nhập khách có thể chọn giữa chức năng người mua và người </a:t>
            </a:r>
            <a:r>
              <a:rPr lang="vi-VN" dirty="0" smtClean="0"/>
              <a:t>bán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455908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702" grpId="0" build="p"/>
      <p:bldP spid="12" grpId="0" build="p"/>
      <p:bldP spid="17" grpId="0" build="p"/>
      <p:bldP spid="18" grpId="0" build="p"/>
      <p:bldP spid="1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409537" y="103921"/>
            <a:ext cx="7314565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vi-VN" smtClean="0"/>
              <a:t>Danh Sách Các Chức Năng</a:t>
            </a:r>
            <a:endParaRPr lang="vi-VN" dirty="0"/>
          </a:p>
        </p:txBody>
      </p:sp>
      <p:sp>
        <p:nvSpPr>
          <p:cNvPr id="702" name="Google Shape;702;p26"/>
          <p:cNvSpPr txBox="1">
            <a:spLocks noGrp="1"/>
          </p:cNvSpPr>
          <p:nvPr>
            <p:ph type="body" idx="2"/>
          </p:nvPr>
        </p:nvSpPr>
        <p:spPr>
          <a:xfrm>
            <a:off x="1233334" y="2466690"/>
            <a:ext cx="6951900" cy="117007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vi-VN" dirty="0" smtClean="0"/>
              <a:t>Đăng nhập</a:t>
            </a:r>
          </a:p>
          <a:p>
            <a:r>
              <a:rPr lang="vi-VN" dirty="0" smtClean="0"/>
              <a:t>Đăng </a:t>
            </a:r>
            <a:r>
              <a:rPr lang="vi-VN" dirty="0" smtClean="0"/>
              <a:t>ký</a:t>
            </a:r>
            <a:endParaRPr lang="vi-VN" dirty="0" smtClean="0"/>
          </a:p>
          <a:p>
            <a:r>
              <a:rPr lang="vi-VN" dirty="0" smtClean="0"/>
              <a:t>Quản trị sản phẩm</a:t>
            </a:r>
          </a:p>
          <a:p>
            <a:r>
              <a:rPr lang="vi-VN" dirty="0" smtClean="0"/>
              <a:t>Quản trị </a:t>
            </a:r>
            <a:r>
              <a:rPr lang="vi-VN" dirty="0" smtClean="0"/>
              <a:t>nhân viên</a:t>
            </a:r>
            <a:endParaRPr lang="vi-VN" dirty="0" smtClean="0"/>
          </a:p>
          <a:p>
            <a:r>
              <a:rPr lang="vi-VN" dirty="0" smtClean="0"/>
              <a:t>Quản lý </a:t>
            </a:r>
            <a:r>
              <a:rPr lang="vi-VN" dirty="0" smtClean="0"/>
              <a:t>nhà cung cấp</a:t>
            </a:r>
            <a:endParaRPr lang="vi-VN" dirty="0" smtClean="0"/>
          </a:p>
          <a:p>
            <a:r>
              <a:rPr lang="vi-VN" dirty="0" smtClean="0"/>
              <a:t>Quản trị </a:t>
            </a:r>
            <a:r>
              <a:rPr lang="vi-VN" dirty="0" smtClean="0"/>
              <a:t>chức vụ</a:t>
            </a:r>
            <a:endParaRPr lang="vi-VN" dirty="0" smtClean="0"/>
          </a:p>
        </p:txBody>
      </p:sp>
      <p:sp>
        <p:nvSpPr>
          <p:cNvPr id="12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1317095" y="1143659"/>
            <a:ext cx="3720569" cy="5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2100"/>
              </a:spcAft>
            </a:pPr>
            <a:r>
              <a:rPr lang="vi-VN" dirty="0" smtClean="0">
                <a:solidFill>
                  <a:schemeClr val="accent2"/>
                </a:solidFill>
              </a:rPr>
              <a:t>15 Chức năng hệ thống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Input 22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4</a:t>
            </a:r>
            <a:endParaRPr lang="vi-VN" dirty="0"/>
          </a:p>
        </p:txBody>
      </p:sp>
      <p:sp>
        <p:nvSpPr>
          <p:cNvPr id="20" name="Google Shape;702;p26"/>
          <p:cNvSpPr txBox="1">
            <a:spLocks/>
          </p:cNvSpPr>
          <p:nvPr/>
        </p:nvSpPr>
        <p:spPr>
          <a:xfrm>
            <a:off x="5928358" y="2336209"/>
            <a:ext cx="6951900" cy="117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pPr algn="just"/>
            <a:r>
              <a:rPr lang="vi-VN" dirty="0" smtClean="0"/>
              <a:t>Quản trị khách hàng</a:t>
            </a:r>
            <a:endParaRPr lang="vi-VN" dirty="0" smtClean="0"/>
          </a:p>
          <a:p>
            <a:pPr algn="just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57284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702" grpId="0" build="p"/>
      <p:bldP spid="12" grpId="0" build="p"/>
      <p:bldP spid="2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409538" y="103921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vi-VN" dirty="0" smtClean="0"/>
              <a:t>Use Case</a:t>
            </a:r>
            <a:endParaRPr lang="vi-VN" dirty="0"/>
          </a:p>
        </p:txBody>
      </p:sp>
      <p:sp>
        <p:nvSpPr>
          <p:cNvPr id="12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5885488" y="313830"/>
            <a:ext cx="3720569" cy="5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2100"/>
              </a:spcAft>
            </a:pPr>
            <a:r>
              <a:rPr lang="vi-VN" dirty="0" smtClean="0">
                <a:solidFill>
                  <a:schemeClr val="accent2"/>
                </a:solidFill>
              </a:rPr>
              <a:t>Biểu đồ use case tổng quan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Input 22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4</a:t>
            </a:r>
            <a:endParaRPr lang="vi-VN" dirty="0"/>
          </a:p>
        </p:txBody>
      </p:sp>
      <p:sp>
        <p:nvSpPr>
          <p:cNvPr id="18" name="Google Shape;702;p26"/>
          <p:cNvSpPr txBox="1">
            <a:spLocks/>
          </p:cNvSpPr>
          <p:nvPr/>
        </p:nvSpPr>
        <p:spPr>
          <a:xfrm>
            <a:off x="668671" y="3810337"/>
            <a:ext cx="6951900" cy="117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pPr algn="just"/>
            <a:endParaRPr lang="vi-VN" dirty="0"/>
          </a:p>
        </p:txBody>
      </p:sp>
      <p:pic>
        <p:nvPicPr>
          <p:cNvPr id="13" name="Picture 1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95" y="1179871"/>
            <a:ext cx="9901082" cy="429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58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12" grpId="0" build="p"/>
      <p:bldP spid="1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409538" y="103921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vi-VN" dirty="0" smtClean="0"/>
              <a:t>Use Case</a:t>
            </a:r>
            <a:endParaRPr lang="vi-VN" dirty="0"/>
          </a:p>
        </p:txBody>
      </p:sp>
      <p:sp>
        <p:nvSpPr>
          <p:cNvPr id="12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1317095" y="1143659"/>
            <a:ext cx="3720569" cy="5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2100"/>
              </a:spcAft>
            </a:pPr>
            <a:r>
              <a:rPr lang="vi-VN" dirty="0" smtClean="0">
                <a:solidFill>
                  <a:schemeClr val="accent2"/>
                </a:solidFill>
              </a:rPr>
              <a:t>Biểu đồ use case phân rã </a:t>
            </a:r>
            <a:r>
              <a:rPr lang="vi-VN" dirty="0" smtClean="0">
                <a:solidFill>
                  <a:schemeClr val="accent2"/>
                </a:solidFill>
              </a:rPr>
              <a:t>“</a:t>
            </a:r>
            <a:r>
              <a:rPr lang="vi-VN" dirty="0">
                <a:solidFill>
                  <a:schemeClr val="accent2"/>
                </a:solidFill>
              </a:rPr>
              <a:t>Admin</a:t>
            </a:r>
            <a:r>
              <a:rPr lang="vi-VN" dirty="0" smtClean="0">
                <a:solidFill>
                  <a:schemeClr val="accent2"/>
                </a:solidFill>
              </a:rPr>
              <a:t>”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Input 22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4</a:t>
            </a:r>
            <a:endParaRPr lang="vi-VN" dirty="0"/>
          </a:p>
        </p:txBody>
      </p:sp>
      <p:sp>
        <p:nvSpPr>
          <p:cNvPr id="18" name="Google Shape;702;p26"/>
          <p:cNvSpPr txBox="1">
            <a:spLocks/>
          </p:cNvSpPr>
          <p:nvPr/>
        </p:nvSpPr>
        <p:spPr>
          <a:xfrm>
            <a:off x="668671" y="3810337"/>
            <a:ext cx="6951900" cy="117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pPr algn="just"/>
            <a:endParaRPr lang="vi-VN" dirty="0"/>
          </a:p>
        </p:txBody>
      </p:sp>
      <p:pic>
        <p:nvPicPr>
          <p:cNvPr id="15" name="Picture 14" descr="C:\Users\caot4\OneDrive\Tài liệu\Đồ Án Ứng Dụng\admin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244" y="1668375"/>
            <a:ext cx="7496750" cy="3979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04133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12" grpId="0" build="p"/>
      <p:bldP spid="1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409538" y="103921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Giới Thiệu Dự Án</a:t>
            </a:r>
            <a:endParaRPr dirty="0"/>
          </a:p>
        </p:txBody>
      </p:sp>
      <p:sp>
        <p:nvSpPr>
          <p:cNvPr id="702" name="Google Shape;702;p26"/>
          <p:cNvSpPr txBox="1">
            <a:spLocks noGrp="1"/>
          </p:cNvSpPr>
          <p:nvPr>
            <p:ph type="body" idx="2"/>
          </p:nvPr>
        </p:nvSpPr>
        <p:spPr>
          <a:xfrm>
            <a:off x="383226" y="1984305"/>
            <a:ext cx="6951900" cy="123740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vi-VN" dirty="0" smtClean="0"/>
              <a:t>Sẽ ra sao nếu một ngày bạn muốn mở một cửa hàng nhưng không biết cách quản lý</a:t>
            </a:r>
            <a:endParaRPr dirty="0"/>
          </a:p>
        </p:txBody>
      </p:sp>
      <p:sp>
        <p:nvSpPr>
          <p:cNvPr id="12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1317095" y="1433557"/>
            <a:ext cx="2221089" cy="5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vi-VN" dirty="0" smtClean="0">
                <a:solidFill>
                  <a:schemeClr val="accent2"/>
                </a:solidFill>
              </a:rPr>
              <a:t>Đặt vấn đề ?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" name="Google Shape;701;p26"/>
          <p:cNvSpPr txBox="1">
            <a:spLocks/>
          </p:cNvSpPr>
          <p:nvPr/>
        </p:nvSpPr>
        <p:spPr>
          <a:xfrm>
            <a:off x="1298993" y="3239548"/>
            <a:ext cx="382361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vi-VN" dirty="0" smtClean="0">
                <a:solidFill>
                  <a:schemeClr val="accent2"/>
                </a:solidFill>
              </a:rPr>
              <a:t>Giải pháp được đề ra</a:t>
            </a:r>
            <a:endParaRPr lang="vi-VN" dirty="0">
              <a:solidFill>
                <a:schemeClr val="accent2"/>
              </a:solidFill>
            </a:endParaRPr>
          </a:p>
        </p:txBody>
      </p:sp>
      <p:sp>
        <p:nvSpPr>
          <p:cNvPr id="14" name="Google Shape;702;p26"/>
          <p:cNvSpPr txBox="1">
            <a:spLocks/>
          </p:cNvSpPr>
          <p:nvPr/>
        </p:nvSpPr>
        <p:spPr>
          <a:xfrm>
            <a:off x="383225" y="3840305"/>
            <a:ext cx="6607509" cy="123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pPr marL="0" indent="0">
              <a:buNone/>
            </a:pPr>
            <a:r>
              <a:rPr lang="vi-VN" dirty="0" smtClean="0"/>
              <a:t>Thiết kế một ứng dụng chuyên dùng để mua bán và vận chuyển thuốc hợp pháp. Và thế là </a:t>
            </a:r>
            <a:r>
              <a:rPr lang="vi-VN" dirty="0" smtClean="0"/>
              <a:t>ứng dụng của nhóm tôi</a:t>
            </a:r>
            <a:r>
              <a:rPr lang="vi-VN" dirty="0" smtClean="0"/>
              <a:t> </a:t>
            </a:r>
            <a:r>
              <a:rPr lang="vi-VN" dirty="0" smtClean="0"/>
              <a:t>ra đời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Manual Input 21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2</a:t>
            </a:r>
            <a:endParaRPr lang="vi-VN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702" grpId="0" build="p"/>
      <p:bldP spid="12" grpId="0" build="p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409538" y="103921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vi-VN" dirty="0" smtClean="0"/>
              <a:t>Use Case</a:t>
            </a:r>
            <a:endParaRPr lang="vi-VN" dirty="0"/>
          </a:p>
        </p:txBody>
      </p:sp>
      <p:sp>
        <p:nvSpPr>
          <p:cNvPr id="12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1317095" y="1143659"/>
            <a:ext cx="3720569" cy="5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2100"/>
              </a:spcAft>
            </a:pPr>
            <a:r>
              <a:rPr lang="vi-VN" dirty="0" smtClean="0">
                <a:solidFill>
                  <a:schemeClr val="accent2"/>
                </a:solidFill>
              </a:rPr>
              <a:t>Biểu đồ use case phân rã </a:t>
            </a:r>
            <a:r>
              <a:rPr lang="vi-VN" dirty="0" smtClean="0">
                <a:solidFill>
                  <a:schemeClr val="accent2"/>
                </a:solidFill>
              </a:rPr>
              <a:t>“Nhân Viên”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Input 22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4</a:t>
            </a:r>
            <a:endParaRPr lang="vi-VN" dirty="0"/>
          </a:p>
        </p:txBody>
      </p:sp>
      <p:sp>
        <p:nvSpPr>
          <p:cNvPr id="18" name="Google Shape;702;p26"/>
          <p:cNvSpPr txBox="1">
            <a:spLocks/>
          </p:cNvSpPr>
          <p:nvPr/>
        </p:nvSpPr>
        <p:spPr>
          <a:xfrm>
            <a:off x="668671" y="3810337"/>
            <a:ext cx="6951900" cy="117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pPr algn="just"/>
            <a:endParaRPr lang="vi-VN" dirty="0"/>
          </a:p>
        </p:txBody>
      </p:sp>
      <p:pic>
        <p:nvPicPr>
          <p:cNvPr id="13" name="Picture 12" descr="C:\Users\caot4\OneDrive\Tài liệu\Đồ Án Ứng Dụng\nhanvien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517" y="1620288"/>
            <a:ext cx="6896980" cy="4009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157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12" grpId="0" build="p"/>
      <p:bldP spid="1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409538" y="103921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vi-VN" dirty="0" smtClean="0"/>
              <a:t>Các Yêu Cầu Phi Chức Năng</a:t>
            </a:r>
            <a:endParaRPr lang="vi-VN" dirty="0"/>
          </a:p>
        </p:txBody>
      </p:sp>
      <p:sp>
        <p:nvSpPr>
          <p:cNvPr id="702" name="Google Shape;702;p26"/>
          <p:cNvSpPr txBox="1">
            <a:spLocks noGrp="1"/>
          </p:cNvSpPr>
          <p:nvPr>
            <p:ph type="body" idx="2"/>
          </p:nvPr>
        </p:nvSpPr>
        <p:spPr>
          <a:xfrm>
            <a:off x="668671" y="1705498"/>
            <a:ext cx="6951900" cy="117007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vi-VN" dirty="0"/>
              <a:t>1. Hệ thống phải được </a:t>
            </a:r>
            <a:r>
              <a:rPr lang="vi-VN" dirty="0" smtClean="0"/>
              <a:t>bảo </a:t>
            </a:r>
            <a:r>
              <a:rPr lang="vi-VN" dirty="0"/>
              <a:t>mật khỏi sự truy cập trái phép.</a:t>
            </a:r>
          </a:p>
          <a:p>
            <a:r>
              <a:rPr lang="vi-VN" dirty="0"/>
              <a:t>2. Hệ thống phải có khả năng xử lý số lượng người dùng cần thiết mà không có bất kỳ sự suy giảm nào về hiệu suất.</a:t>
            </a:r>
          </a:p>
          <a:p>
            <a:r>
              <a:rPr lang="vi-VN" dirty="0"/>
              <a:t>3. Hệ thống phải có thể tăng hoặc giảm quy mô khi cần thiết.</a:t>
            </a:r>
          </a:p>
          <a:p>
            <a:r>
              <a:rPr lang="vi-VN" dirty="0"/>
              <a:t>4. Hệ thống phải dễ bảo trì và cập nhật.</a:t>
            </a:r>
          </a:p>
          <a:p>
            <a:r>
              <a:rPr lang="vi-VN" dirty="0"/>
              <a:t>5. Hệ thống phải tương thích với các hệ thống khác.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Input 22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4</a:t>
            </a:r>
            <a:endParaRPr lang="vi-VN" dirty="0"/>
          </a:p>
        </p:txBody>
      </p:sp>
      <p:sp>
        <p:nvSpPr>
          <p:cNvPr id="18" name="Google Shape;702;p26"/>
          <p:cNvSpPr txBox="1">
            <a:spLocks/>
          </p:cNvSpPr>
          <p:nvPr/>
        </p:nvSpPr>
        <p:spPr>
          <a:xfrm>
            <a:off x="668671" y="3810337"/>
            <a:ext cx="6951900" cy="117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pPr algn="just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97442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702" grpId="0" build="p"/>
      <p:bldP spid="1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409538" y="103921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vi-VN" dirty="0" smtClean="0"/>
              <a:t>Các Yêu Cầu Phi Chức Năng</a:t>
            </a:r>
            <a:endParaRPr lang="vi-VN" dirty="0"/>
          </a:p>
        </p:txBody>
      </p:sp>
      <p:sp>
        <p:nvSpPr>
          <p:cNvPr id="702" name="Google Shape;702;p26"/>
          <p:cNvSpPr txBox="1">
            <a:spLocks noGrp="1"/>
          </p:cNvSpPr>
          <p:nvPr>
            <p:ph type="body" idx="2"/>
          </p:nvPr>
        </p:nvSpPr>
        <p:spPr>
          <a:xfrm>
            <a:off x="668671" y="1705498"/>
            <a:ext cx="6951900" cy="117007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vi-VN" sz="2000" dirty="0"/>
              <a:t>6. Khả năng kết nối với các hệ thống thanh toán trực tuyến	</a:t>
            </a:r>
            <a:endParaRPr lang="vi-VN" sz="1800" dirty="0"/>
          </a:p>
          <a:p>
            <a:r>
              <a:rPr lang="vi-VN" sz="2000" dirty="0"/>
              <a:t>7. Hiệu suất: Hệ thống phải xử lý đồng thời được 1000 yêu cầu cùng một </a:t>
            </a:r>
            <a:r>
              <a:rPr lang="vi-VN" sz="2000" dirty="0" smtClean="0"/>
              <a:t>lúc</a:t>
            </a:r>
            <a:endParaRPr lang="vi-VN" sz="1800" dirty="0"/>
          </a:p>
        </p:txBody>
      </p:sp>
      <p:sp>
        <p:nvSpPr>
          <p:cNvPr id="22" name="Rectangle 21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Input 22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4</a:t>
            </a:r>
            <a:endParaRPr lang="vi-VN" dirty="0"/>
          </a:p>
        </p:txBody>
      </p:sp>
      <p:sp>
        <p:nvSpPr>
          <p:cNvPr id="18" name="Google Shape;702;p26"/>
          <p:cNvSpPr txBox="1">
            <a:spLocks/>
          </p:cNvSpPr>
          <p:nvPr/>
        </p:nvSpPr>
        <p:spPr>
          <a:xfrm>
            <a:off x="668671" y="3810337"/>
            <a:ext cx="6951900" cy="117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pPr algn="just"/>
            <a:endParaRPr lang="vi-VN" dirty="0"/>
          </a:p>
        </p:txBody>
      </p:sp>
      <p:pic>
        <p:nvPicPr>
          <p:cNvPr id="5122" name="Picture 2" descr="Các loại hợp đồng mua bán hàng hóa qua Sở giao dịch hàng hó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413" y="2173649"/>
            <a:ext cx="3688839" cy="240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0548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702" grpId="0" build="p"/>
      <p:bldP spid="1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849874" y="2581651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vi-VN" smtClean="0"/>
              <a:t>Mô Phỏng Hoạt Động</a:t>
            </a:r>
            <a:endParaRPr lang="vi-VN" dirty="0"/>
          </a:p>
        </p:txBody>
      </p:sp>
      <p:sp>
        <p:nvSpPr>
          <p:cNvPr id="22" name="Rectangle 21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Input 22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4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68696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623732" y="2709470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vi-VN" smtClean="0"/>
              <a:t>Cảm Ơn Đã Lắng Nghe</a:t>
            </a:r>
            <a:endParaRPr lang="vi-VN" dirty="0"/>
          </a:p>
        </p:txBody>
      </p:sp>
      <p:sp>
        <p:nvSpPr>
          <p:cNvPr id="22" name="Rectangle 21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Input 22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4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71539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409538" y="103921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Thị Trường Ứng Dụng </a:t>
            </a:r>
            <a:endParaRPr dirty="0"/>
          </a:p>
        </p:txBody>
      </p:sp>
      <p:sp>
        <p:nvSpPr>
          <p:cNvPr id="702" name="Google Shape;702;p26"/>
          <p:cNvSpPr txBox="1">
            <a:spLocks noGrp="1"/>
          </p:cNvSpPr>
          <p:nvPr>
            <p:ph type="body" idx="2"/>
          </p:nvPr>
        </p:nvSpPr>
        <p:spPr>
          <a:xfrm>
            <a:off x="383226" y="1984305"/>
            <a:ext cx="6951900" cy="9584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vi-VN" b="1" dirty="0"/>
              <a:t>Sự gia tăng của dân số và nhu cầu </a:t>
            </a:r>
            <a:r>
              <a:rPr lang="vi-VN" b="1" dirty="0" smtClean="0"/>
              <a:t>mua bán hàng hóa</a:t>
            </a:r>
            <a:endParaRPr lang="vi-VN" b="1" dirty="0"/>
          </a:p>
          <a:p>
            <a:pPr marL="0" lvl="0" indent="0">
              <a:buNone/>
            </a:pPr>
            <a:r>
              <a:rPr lang="vi-VN" b="1" dirty="0"/>
              <a:t>Sự phát triển của công nghệ thông tin và </a:t>
            </a:r>
            <a:r>
              <a:rPr lang="vi-VN" b="1" dirty="0" smtClean="0"/>
              <a:t>internet</a:t>
            </a:r>
          </a:p>
          <a:p>
            <a:pPr marL="0" lvl="0" indent="0">
              <a:buNone/>
            </a:pPr>
            <a:r>
              <a:rPr lang="vi-VN" b="1" dirty="0"/>
              <a:t>Thay đổi lối sống của người tiêu dùng</a:t>
            </a:r>
            <a:endParaRPr dirty="0"/>
          </a:p>
        </p:txBody>
      </p:sp>
      <p:sp>
        <p:nvSpPr>
          <p:cNvPr id="12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1317095" y="1433557"/>
            <a:ext cx="4139808" cy="5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vi-VN" smtClean="0">
                <a:solidFill>
                  <a:schemeClr val="accent2"/>
                </a:solidFill>
              </a:rPr>
              <a:t>Tiềm năng to lớn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" name="Google Shape;701;p26"/>
          <p:cNvSpPr txBox="1">
            <a:spLocks/>
          </p:cNvSpPr>
          <p:nvPr/>
        </p:nvSpPr>
        <p:spPr>
          <a:xfrm>
            <a:off x="1273660" y="3883687"/>
            <a:ext cx="3990762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vi-VN" dirty="0" smtClean="0">
                <a:solidFill>
                  <a:schemeClr val="accent2"/>
                </a:solidFill>
              </a:rPr>
              <a:t>Ứng dụng phổ biến</a:t>
            </a:r>
            <a:endParaRPr lang="vi-VN" dirty="0">
              <a:solidFill>
                <a:schemeClr val="accent2"/>
              </a:solidFill>
            </a:endParaRPr>
          </a:p>
        </p:txBody>
      </p:sp>
      <p:sp>
        <p:nvSpPr>
          <p:cNvPr id="14" name="Google Shape;702;p26"/>
          <p:cNvSpPr txBox="1">
            <a:spLocks/>
          </p:cNvSpPr>
          <p:nvPr/>
        </p:nvSpPr>
        <p:spPr>
          <a:xfrm>
            <a:off x="383226" y="4410190"/>
            <a:ext cx="6951900" cy="123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r>
              <a:rPr lang="vi-VN" b="1" dirty="0"/>
              <a:t>OMI </a:t>
            </a:r>
            <a:r>
              <a:rPr lang="vi-VN" b="1" dirty="0" smtClean="0"/>
              <a:t>Care,</a:t>
            </a:r>
            <a:r>
              <a:rPr lang="vi-VN" b="1" dirty="0"/>
              <a:t> Medigo</a:t>
            </a:r>
          </a:p>
          <a:p>
            <a:r>
              <a:rPr lang="vi-VN" b="1" dirty="0"/>
              <a:t>Lazada</a:t>
            </a:r>
            <a:endParaRPr lang="vi-VN" b="1" dirty="0"/>
          </a:p>
          <a:p>
            <a:r>
              <a:rPr lang="vi-VN" b="1" dirty="0"/>
              <a:t>Shopee</a:t>
            </a:r>
            <a:endParaRPr lang="vi-VN" b="1" dirty="0"/>
          </a:p>
          <a:p>
            <a:endParaRPr lang="vi-VN" b="1" dirty="0"/>
          </a:p>
        </p:txBody>
      </p:sp>
      <p:sp>
        <p:nvSpPr>
          <p:cNvPr id="17" name="Rectangle 16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Manual Input 17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3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914814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702" grpId="0" build="p"/>
      <p:bldP spid="12" grpId="0" build="p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409538" y="103921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vi-VN" dirty="0" smtClean="0"/>
              <a:t>Tiến Hành Dự Án</a:t>
            </a:r>
            <a:endParaRPr lang="vi-VN" dirty="0"/>
          </a:p>
        </p:txBody>
      </p:sp>
      <p:sp>
        <p:nvSpPr>
          <p:cNvPr id="702" name="Google Shape;702;p26"/>
          <p:cNvSpPr txBox="1">
            <a:spLocks noGrp="1"/>
          </p:cNvSpPr>
          <p:nvPr>
            <p:ph type="body" idx="2"/>
          </p:nvPr>
        </p:nvSpPr>
        <p:spPr>
          <a:xfrm>
            <a:off x="589703" y="2930935"/>
            <a:ext cx="6951900" cy="18475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>
              <a:buNone/>
            </a:pPr>
            <a:r>
              <a:rPr lang="vi-VN" dirty="0" smtClean="0"/>
              <a:t>Phần </a:t>
            </a:r>
            <a:r>
              <a:rPr lang="vi-VN" dirty="0"/>
              <a:t>mềm hỗ trợ mua bán </a:t>
            </a:r>
            <a:r>
              <a:rPr lang="vi-VN" dirty="0" smtClean="0"/>
              <a:t>hàng hóa</a:t>
            </a:r>
            <a:r>
              <a:rPr lang="vi-VN" dirty="0" smtClean="0"/>
              <a:t> </a:t>
            </a:r>
            <a:r>
              <a:rPr lang="vi-VN" dirty="0"/>
              <a:t>được cài đặt trên hệ thống máy tính của bất kì khách hàng nào có nhu cầu mua, sử dụng và bán </a:t>
            </a:r>
            <a:r>
              <a:rPr lang="vi-VN" dirty="0"/>
              <a:t>hàng</a:t>
            </a:r>
            <a:r>
              <a:rPr lang="vi-VN" dirty="0" smtClean="0"/>
              <a:t>. </a:t>
            </a:r>
            <a:endParaRPr dirty="0"/>
          </a:p>
        </p:txBody>
      </p:sp>
      <p:sp>
        <p:nvSpPr>
          <p:cNvPr id="12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1317095" y="1867512"/>
            <a:ext cx="3720569" cy="5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2100"/>
              </a:spcAft>
            </a:pPr>
            <a:r>
              <a:rPr lang="vi-VN" dirty="0" smtClean="0">
                <a:solidFill>
                  <a:schemeClr val="accent2"/>
                </a:solidFill>
              </a:rPr>
              <a:t>Phạm vi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3074" name="Picture 2" descr="GE HealthCare survey: AI faces skepticism in the medical care busin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26" y="977768"/>
            <a:ext cx="2980180" cy="126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126" y="2452040"/>
            <a:ext cx="2980180" cy="14373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126" y="4101009"/>
            <a:ext cx="2980180" cy="145845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Input 22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4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320909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702" grpId="0" build="p"/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409538" y="103921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vi-VN" dirty="0" smtClean="0"/>
              <a:t>Scrum</a:t>
            </a:r>
            <a:endParaRPr lang="vi-VN" dirty="0"/>
          </a:p>
        </p:txBody>
      </p:sp>
      <p:sp>
        <p:nvSpPr>
          <p:cNvPr id="12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1317095" y="1143659"/>
            <a:ext cx="3720569" cy="5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2100"/>
              </a:spcAft>
            </a:pPr>
            <a:r>
              <a:rPr lang="vi-VN" dirty="0" smtClean="0">
                <a:solidFill>
                  <a:schemeClr val="accent2"/>
                </a:solidFill>
              </a:rPr>
              <a:t>Sprint 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Input 22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4</a:t>
            </a:r>
            <a:endParaRPr lang="vi-VN" dirty="0"/>
          </a:p>
        </p:txBody>
      </p:sp>
      <p:sp>
        <p:nvSpPr>
          <p:cNvPr id="18" name="Google Shape;702;p26"/>
          <p:cNvSpPr txBox="1">
            <a:spLocks/>
          </p:cNvSpPr>
          <p:nvPr/>
        </p:nvSpPr>
        <p:spPr>
          <a:xfrm>
            <a:off x="668671" y="3810337"/>
            <a:ext cx="6951900" cy="1170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pPr algn="just"/>
            <a:endParaRPr lang="vi-VN" dirty="0"/>
          </a:p>
        </p:txBody>
      </p:sp>
      <p:sp>
        <p:nvSpPr>
          <p:cNvPr id="14" name="Google Shape;702;p26"/>
          <p:cNvSpPr txBox="1">
            <a:spLocks noGrp="1"/>
          </p:cNvSpPr>
          <p:nvPr>
            <p:ph type="body" idx="2"/>
          </p:nvPr>
        </p:nvSpPr>
        <p:spPr>
          <a:xfrm>
            <a:off x="1233334" y="1805272"/>
            <a:ext cx="6951900" cy="122092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vi-VN" dirty="0" smtClean="0"/>
              <a:t>Dự án gồm 8 sprint</a:t>
            </a:r>
          </a:p>
          <a:p>
            <a:r>
              <a:rPr lang="vi-VN" dirty="0" smtClean="0"/>
              <a:t>Thời gian mỗi sprint là 1 tuần tính từ </a:t>
            </a:r>
            <a:r>
              <a:rPr lang="vi-VN" dirty="0"/>
              <a:t>29</a:t>
            </a:r>
            <a:r>
              <a:rPr lang="vi-VN" dirty="0" smtClean="0"/>
              <a:t>/9/2023 </a:t>
            </a:r>
            <a:r>
              <a:rPr lang="vi-VN" dirty="0" smtClean="0"/>
              <a:t>là lúc bắt đầu dự án</a:t>
            </a:r>
          </a:p>
        </p:txBody>
      </p:sp>
      <p:sp>
        <p:nvSpPr>
          <p:cNvPr id="16" name="Google Shape;701;p26"/>
          <p:cNvSpPr txBox="1">
            <a:spLocks/>
          </p:cNvSpPr>
          <p:nvPr/>
        </p:nvSpPr>
        <p:spPr>
          <a:xfrm>
            <a:off x="1317094" y="2957694"/>
            <a:ext cx="3720569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2100"/>
              <a:buFont typeface="IBM Plex Mono Medium"/>
              <a:buNone/>
              <a:defRPr sz="2100" b="1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vi-VN" dirty="0" smtClean="0">
                <a:solidFill>
                  <a:schemeClr val="accent2"/>
                </a:solidFill>
              </a:rPr>
              <a:t>Product Owner</a:t>
            </a:r>
          </a:p>
          <a:p>
            <a:pPr marL="0" indent="0">
              <a:spcAft>
                <a:spcPts val="2100"/>
              </a:spcAft>
            </a:pPr>
            <a:endParaRPr lang="vi-VN" dirty="0">
              <a:solidFill>
                <a:schemeClr val="accent2"/>
              </a:solidFill>
            </a:endParaRPr>
          </a:p>
        </p:txBody>
      </p:sp>
      <p:sp>
        <p:nvSpPr>
          <p:cNvPr id="17" name="Google Shape;702;p26"/>
          <p:cNvSpPr txBox="1">
            <a:spLocks/>
          </p:cNvSpPr>
          <p:nvPr/>
        </p:nvSpPr>
        <p:spPr>
          <a:xfrm>
            <a:off x="1233334" y="3455234"/>
            <a:ext cx="6951900" cy="122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●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BM Plex Mono Medium"/>
              <a:buChar char="○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IBM Plex Mono Medium"/>
              <a:buChar char="■"/>
              <a:defRPr sz="1900" b="0" i="0" u="none" strike="noStrike" cap="none">
                <a:solidFill>
                  <a:schemeClr val="lt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defRPr>
            </a:lvl9pPr>
          </a:lstStyle>
          <a:p>
            <a:r>
              <a:rPr lang="vi-VN" dirty="0" smtClean="0"/>
              <a:t>Cô Phan Thị Thể</a:t>
            </a:r>
            <a:r>
              <a:rPr lang="vi-VN" dirty="0" smtClean="0"/>
              <a:t> </a:t>
            </a:r>
            <a:r>
              <a:rPr lang="vi-VN" dirty="0" smtClean="0"/>
              <a:t>là Product Owner</a:t>
            </a:r>
          </a:p>
          <a:p>
            <a:r>
              <a:rPr lang="vi-VN" dirty="0" smtClean="0"/>
              <a:t>A. Nhiệm vụ</a:t>
            </a:r>
          </a:p>
          <a:p>
            <a:r>
              <a:rPr lang="vi-VN" dirty="0" smtClean="0"/>
              <a:t>B. Kỹ năng</a:t>
            </a:r>
          </a:p>
          <a:p>
            <a:r>
              <a:rPr lang="vi-VN" dirty="0" smtClean="0"/>
              <a:t>C. Công việc</a:t>
            </a:r>
          </a:p>
        </p:txBody>
      </p:sp>
      <p:pic>
        <p:nvPicPr>
          <p:cNvPr id="1026" name="Picture 2" descr="What is a Product Owner? - Smartpedia - t2informati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826" y="2667359"/>
            <a:ext cx="3923223" cy="261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619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12" grpId="0" build="p"/>
      <p:bldP spid="18" grpId="0" build="p"/>
      <p:bldP spid="14" grpId="0" build="p"/>
      <p:bldP spid="16" grpId="0" build="p"/>
      <p:bldP spid="1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409538" y="103921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vi-VN" dirty="0" smtClean="0"/>
              <a:t>Scrum</a:t>
            </a:r>
            <a:endParaRPr lang="vi-VN" dirty="0"/>
          </a:p>
        </p:txBody>
      </p:sp>
      <p:sp>
        <p:nvSpPr>
          <p:cNvPr id="12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1907090" y="1388198"/>
            <a:ext cx="3720569" cy="5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2100"/>
              </a:spcAft>
            </a:pPr>
            <a:r>
              <a:rPr lang="vi-VN" dirty="0" smtClean="0">
                <a:solidFill>
                  <a:schemeClr val="accent2"/>
                </a:solidFill>
              </a:rPr>
              <a:t>Srcum master 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Input 22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4</a:t>
            </a:r>
            <a:endParaRPr lang="vi-VN" dirty="0"/>
          </a:p>
        </p:txBody>
      </p:sp>
      <p:sp>
        <p:nvSpPr>
          <p:cNvPr id="14" name="Google Shape;702;p26"/>
          <p:cNvSpPr txBox="1">
            <a:spLocks noGrp="1"/>
          </p:cNvSpPr>
          <p:nvPr>
            <p:ph type="body" idx="2"/>
          </p:nvPr>
        </p:nvSpPr>
        <p:spPr>
          <a:xfrm>
            <a:off x="1474411" y="2324827"/>
            <a:ext cx="6951900" cy="122092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vi-VN" dirty="0" smtClean="0"/>
              <a:t>Thanh Trường là scrum master</a:t>
            </a:r>
          </a:p>
          <a:p>
            <a:r>
              <a:rPr lang="vi-VN" dirty="0" smtClean="0"/>
              <a:t>A. Nhiệm vụ</a:t>
            </a:r>
          </a:p>
          <a:p>
            <a:r>
              <a:rPr lang="vi-VN" dirty="0" smtClean="0"/>
              <a:t>B. Kỹ năng cần có</a:t>
            </a:r>
          </a:p>
        </p:txBody>
      </p:sp>
      <p:pic>
        <p:nvPicPr>
          <p:cNvPr id="2054" name="Picture 6" descr="What is a Scrum Master? - Smartpedia - t2informati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34" y="1519766"/>
            <a:ext cx="4599475" cy="306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887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12" grpId="0" build="p"/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409538" y="103921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vi-VN" dirty="0" smtClean="0"/>
              <a:t>Scrum</a:t>
            </a:r>
            <a:endParaRPr lang="vi-VN" dirty="0"/>
          </a:p>
        </p:txBody>
      </p:sp>
      <p:sp>
        <p:nvSpPr>
          <p:cNvPr id="12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4709284" y="320855"/>
            <a:ext cx="3720569" cy="5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2100"/>
              </a:spcAft>
            </a:pPr>
            <a:r>
              <a:rPr lang="vi-VN" dirty="0" smtClean="0">
                <a:solidFill>
                  <a:schemeClr val="accent2"/>
                </a:solidFill>
              </a:rPr>
              <a:t>Developer team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Input 22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4</a:t>
            </a:r>
            <a:endParaRPr lang="vi-V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961301"/>
              </p:ext>
            </p:extLst>
          </p:nvPr>
        </p:nvGraphicFramePr>
        <p:xfrm>
          <a:off x="1004345" y="1354513"/>
          <a:ext cx="10491019" cy="41444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3353">
                  <a:extLst>
                    <a:ext uri="{9D8B030D-6E8A-4147-A177-3AD203B41FA5}">
                      <a16:colId xmlns:a16="http://schemas.microsoft.com/office/drawing/2014/main" val="2777981517"/>
                    </a:ext>
                  </a:extLst>
                </a:gridCol>
                <a:gridCol w="1573654">
                  <a:extLst>
                    <a:ext uri="{9D8B030D-6E8A-4147-A177-3AD203B41FA5}">
                      <a16:colId xmlns:a16="http://schemas.microsoft.com/office/drawing/2014/main" val="3516099460"/>
                    </a:ext>
                  </a:extLst>
                </a:gridCol>
                <a:gridCol w="2710180">
                  <a:extLst>
                    <a:ext uri="{9D8B030D-6E8A-4147-A177-3AD203B41FA5}">
                      <a16:colId xmlns:a16="http://schemas.microsoft.com/office/drawing/2014/main" val="2697834579"/>
                    </a:ext>
                  </a:extLst>
                </a:gridCol>
                <a:gridCol w="4283832">
                  <a:extLst>
                    <a:ext uri="{9D8B030D-6E8A-4147-A177-3AD203B41FA5}">
                      <a16:colId xmlns:a16="http://schemas.microsoft.com/office/drawing/2014/main" val="1830953772"/>
                    </a:ext>
                  </a:extLst>
                </a:gridCol>
              </a:tblGrid>
              <a:tr h="17727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Thành viên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06" marR="6650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Vai trò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06" marR="6650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Kĩ năng 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06" marR="66506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Công việc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06" marR="66506" marT="0" marB="0"/>
                </a:tc>
                <a:extLst>
                  <a:ext uri="{0D108BD9-81ED-4DB2-BD59-A6C34878D82A}">
                    <a16:rowId xmlns:a16="http://schemas.microsoft.com/office/drawing/2014/main" val="1234669248"/>
                  </a:ext>
                </a:extLst>
              </a:tr>
              <a:tr h="11109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Cao Thanh Trường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06" marR="6650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Leader, Coder,</a:t>
                      </a:r>
                      <a:endParaRPr lang="vi-VN" sz="11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Designer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06" marR="6650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Khả năng lãnh đạo nhóm, thích nghi với những thay đổi, hỗ trợ nhóm trên mọi phương diện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06" marR="6650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Quản lí thành viên và tiến độ công việc của họ cũng như hỗ trợ mọi vấn đề, Kiểm tra sản phẩm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06" marR="66506" marT="0" marB="0"/>
                </a:tc>
                <a:extLst>
                  <a:ext uri="{0D108BD9-81ED-4DB2-BD59-A6C34878D82A}">
                    <a16:rowId xmlns:a16="http://schemas.microsoft.com/office/drawing/2014/main" val="3176117128"/>
                  </a:ext>
                </a:extLst>
              </a:tr>
              <a:tr h="9241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Nguyễn Viết Thống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06" marR="6650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Coder, Designer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06" marR="6650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Biết được nhiều ngôn ngữ lập trình, nhanh nhẹn, sáng tạo, có mắt thẩm mĩ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06" marR="6650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Thiết kế giao diện và lập trình các chức năng của sản phẩm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06" marR="66506" marT="0" marB="0"/>
                </a:tc>
                <a:extLst>
                  <a:ext uri="{0D108BD9-81ED-4DB2-BD59-A6C34878D82A}">
                    <a16:rowId xmlns:a16="http://schemas.microsoft.com/office/drawing/2014/main" val="1229790403"/>
                  </a:ext>
                </a:extLst>
              </a:tr>
              <a:tr h="9241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Hoàng Quốc Thái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06" marR="6650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Coder, Tester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06" marR="6650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Biết được ngôn ngữ lập trình c#, thành thạo các khẩu kiểm thử phần mềm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06" marR="6650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Lập trình các chức năng giao diện, tiến hành kiểm thử tất cả chức năng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06" marR="66506" marT="0" marB="0"/>
                </a:tc>
                <a:extLst>
                  <a:ext uri="{0D108BD9-81ED-4DB2-BD59-A6C34878D82A}">
                    <a16:rowId xmlns:a16="http://schemas.microsoft.com/office/drawing/2014/main" val="1370372412"/>
                  </a:ext>
                </a:extLst>
              </a:tr>
              <a:tr h="9241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Phùng Minh Thiện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06" marR="6650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Coder, Tester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06" marR="6650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Biết được ngôn ngữ lập trình c#, thành thạo các khẩu kiểm thử phần mềm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06" marR="6650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Lập trình các chức năng giao diện, tiến hành kiểm thử tất cả chức năng</a:t>
                      </a:r>
                      <a:endParaRPr lang="vi-V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506" marR="66506" marT="0" marB="0"/>
                </a:tc>
                <a:extLst>
                  <a:ext uri="{0D108BD9-81ED-4DB2-BD59-A6C34878D82A}">
                    <a16:rowId xmlns:a16="http://schemas.microsoft.com/office/drawing/2014/main" val="1010896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479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1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409538" y="103921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vi-VN" dirty="0" smtClean="0"/>
              <a:t>Scrum</a:t>
            </a:r>
            <a:endParaRPr lang="vi-VN" dirty="0"/>
          </a:p>
        </p:txBody>
      </p:sp>
      <p:sp>
        <p:nvSpPr>
          <p:cNvPr id="12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5427038" y="555079"/>
            <a:ext cx="3720569" cy="5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2100"/>
              </a:spcAft>
            </a:pPr>
            <a:r>
              <a:rPr lang="vi-VN" dirty="0" smtClean="0">
                <a:solidFill>
                  <a:schemeClr val="accent2"/>
                </a:solidFill>
              </a:rPr>
              <a:t>Product Backlog	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Input 22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4</a:t>
            </a:r>
            <a:endParaRPr lang="vi-VN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667000" y="2378898"/>
          <a:ext cx="6858000" cy="27248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30070">
                  <a:extLst>
                    <a:ext uri="{9D8B030D-6E8A-4147-A177-3AD203B41FA5}">
                      <a16:colId xmlns:a16="http://schemas.microsoft.com/office/drawing/2014/main" val="3920498856"/>
                    </a:ext>
                  </a:extLst>
                </a:gridCol>
                <a:gridCol w="3313430">
                  <a:extLst>
                    <a:ext uri="{9D8B030D-6E8A-4147-A177-3AD203B41FA5}">
                      <a16:colId xmlns:a16="http://schemas.microsoft.com/office/drawing/2014/main" val="2254261016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2797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Độ ưu tiên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Chức năng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Thời gian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1321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Feature A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Đăng nhập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3(h)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1957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Feature B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Đăng ký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3(h)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381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Feature C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Tra cứu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4(h)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1015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Feature D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Quản trị sản phẩm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6(h)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1870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Feature E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Quản trị nhân viên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6(h)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6249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Feature F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Quản trị nhà cung cấp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6(h)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8320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Feature G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Quản trị chức vụ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6(h)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797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Feature H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Quản trị khách hàng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6(h)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1224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Feature I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Quản trị phiếu nhập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6(h)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0206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Feature J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>
                          <a:effectLst/>
                        </a:rPr>
                        <a:t>Quản trị phiếu xuất</a:t>
                      </a:r>
                      <a:endParaRPr lang="vi-V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600" dirty="0">
                          <a:effectLst/>
                        </a:rPr>
                        <a:t>6(h)</a:t>
                      </a:r>
                      <a:endParaRPr lang="vi-V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6794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6951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1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2409538" y="103921"/>
            <a:ext cx="69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vi-VN" dirty="0" smtClean="0"/>
              <a:t>Scrum</a:t>
            </a:r>
            <a:endParaRPr lang="vi-VN" dirty="0"/>
          </a:p>
        </p:txBody>
      </p:sp>
      <p:sp>
        <p:nvSpPr>
          <p:cNvPr id="12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1317095" y="975579"/>
            <a:ext cx="3720569" cy="50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spcAft>
                <a:spcPts val="2100"/>
              </a:spcAft>
            </a:pPr>
            <a:r>
              <a:rPr lang="vi-VN" dirty="0">
                <a:solidFill>
                  <a:schemeClr val="accent2"/>
                </a:solidFill>
              </a:rPr>
              <a:t>Sprint</a:t>
            </a:r>
            <a:r>
              <a:rPr lang="vi-VN" dirty="0" smtClean="0">
                <a:solidFill>
                  <a:schemeClr val="accent2"/>
                </a:solidFill>
              </a:rPr>
              <a:t> Backlog	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5889523"/>
            <a:ext cx="12199365" cy="968477"/>
          </a:xfrm>
          <a:prstGeom prst="rect">
            <a:avLst/>
          </a:prstGeom>
          <a:solidFill>
            <a:srgbClr val="00165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Manual Input 22"/>
          <p:cNvSpPr/>
          <p:nvPr/>
        </p:nvSpPr>
        <p:spPr>
          <a:xfrm rot="16200000" flipV="1">
            <a:off x="2484016" y="3297347"/>
            <a:ext cx="1076629" cy="60446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Google Shape;688;p24"/>
          <p:cNvSpPr txBox="1">
            <a:spLocks/>
          </p:cNvSpPr>
          <p:nvPr/>
        </p:nvSpPr>
        <p:spPr>
          <a:xfrm>
            <a:off x="1562627" y="5763527"/>
            <a:ext cx="3475037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FACULTY OF </a:t>
            </a:r>
          </a:p>
          <a:p>
            <a:pPr>
              <a:buSzPts val="3500"/>
            </a:pPr>
            <a:r>
              <a:rPr lang="vi-VN" sz="1800" b="1" dirty="0" smtClean="0">
                <a:solidFill>
                  <a:schemeClr val="tx1"/>
                </a:solidFill>
              </a:rPr>
              <a:t>INFOMATION TECHNOLOGY</a:t>
            </a:r>
            <a:endParaRPr lang="vi-VN" sz="1800" b="1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690916" y="6389431"/>
            <a:ext cx="315625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688;p24"/>
          <p:cNvSpPr txBox="1">
            <a:spLocks/>
          </p:cNvSpPr>
          <p:nvPr/>
        </p:nvSpPr>
        <p:spPr>
          <a:xfrm>
            <a:off x="1562627" y="6418689"/>
            <a:ext cx="3146657" cy="305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0"/>
            </a:pPr>
            <a:r>
              <a:rPr lang="vi-VN" sz="1200" dirty="0" smtClean="0">
                <a:solidFill>
                  <a:schemeClr val="tx1"/>
                </a:solidFill>
              </a:rPr>
              <a:t>THU DUC COLLEGE OF TECHNOLOGY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32" y="5852317"/>
            <a:ext cx="1071563" cy="96847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157009" y="5985387"/>
            <a:ext cx="776748" cy="776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4</a:t>
            </a:r>
            <a:endParaRPr lang="vi-VN" dirty="0"/>
          </a:p>
        </p:txBody>
      </p:sp>
      <p:sp>
        <p:nvSpPr>
          <p:cNvPr id="13" name="Google Shape;702;p26"/>
          <p:cNvSpPr txBox="1">
            <a:spLocks noGrp="1"/>
          </p:cNvSpPr>
          <p:nvPr>
            <p:ph type="body" idx="2"/>
          </p:nvPr>
        </p:nvSpPr>
        <p:spPr>
          <a:xfrm>
            <a:off x="363366" y="1367329"/>
            <a:ext cx="6951900" cy="321758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1"/>
            <a:r>
              <a:rPr lang="en-US" sz="2000" b="1" dirty="0"/>
              <a:t>Sprint 1 : </a:t>
            </a:r>
            <a:endParaRPr lang="vi-VN" sz="2000" dirty="0"/>
          </a:p>
          <a:p>
            <a:pPr lvl="2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,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vi-VN" dirty="0"/>
          </a:p>
          <a:p>
            <a:pPr lvl="2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/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/</a:t>
            </a:r>
            <a:r>
              <a:rPr lang="vi-VN" dirty="0"/>
              <a:t>Tra cứu</a:t>
            </a:r>
          </a:p>
          <a:p>
            <a:pPr lvl="1"/>
            <a:r>
              <a:rPr lang="en-US" sz="2000" b="1" dirty="0" smtClean="0"/>
              <a:t>Sprint </a:t>
            </a:r>
            <a:r>
              <a:rPr lang="en-US" sz="2000" b="1" dirty="0"/>
              <a:t>2:</a:t>
            </a:r>
            <a:endParaRPr lang="vi-VN" sz="2000" dirty="0"/>
          </a:p>
          <a:p>
            <a:pPr lvl="2"/>
            <a:r>
              <a:rPr lang="en-US" dirty="0" err="1"/>
              <a:t>Thêm</a:t>
            </a:r>
            <a:r>
              <a:rPr lang="en-US" dirty="0"/>
              <a:t>/</a:t>
            </a:r>
            <a:r>
              <a:rPr lang="en-US" dirty="0" err="1"/>
              <a:t>Xóa</a:t>
            </a:r>
            <a:r>
              <a:rPr lang="en-US" dirty="0"/>
              <a:t>/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vi-VN" dirty="0"/>
          </a:p>
          <a:p>
            <a:pPr lvl="2"/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smtClean="0"/>
              <a:t>1.0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430016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0" grpId="0"/>
      <p:bldP spid="12" grpId="0" build="p"/>
      <p:bldP spid="13" grpId="0" build="p"/>
    </p:bld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E653BA"/>
      </a:accent1>
      <a:accent2>
        <a:srgbClr val="15D5FA"/>
      </a:accent2>
      <a:accent3>
        <a:srgbClr val="001B65"/>
      </a:accent3>
      <a:accent4>
        <a:srgbClr val="00092D"/>
      </a:accent4>
      <a:accent5>
        <a:srgbClr val="444444"/>
      </a:accent5>
      <a:accent6>
        <a:srgbClr val="0000FF"/>
      </a:accent6>
      <a:hlink>
        <a:srgbClr val="15D5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422</TotalTime>
  <Words>1324</Words>
  <Application>Microsoft Office PowerPoint</Application>
  <PresentationFormat>Widescreen</PresentationFormat>
  <Paragraphs>292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Calibri</vt:lpstr>
      <vt:lpstr>Abril Fatface</vt:lpstr>
      <vt:lpstr>Arial</vt:lpstr>
      <vt:lpstr>IBM Plex Mono</vt:lpstr>
      <vt:lpstr>Times New Roman</vt:lpstr>
      <vt:lpstr>Aldrich</vt:lpstr>
      <vt:lpstr>IBM Plex Mono Medium</vt:lpstr>
      <vt:lpstr>Barlow Condensed</vt:lpstr>
      <vt:lpstr>SlidesMania</vt:lpstr>
      <vt:lpstr>Nhập Môn CNPM</vt:lpstr>
      <vt:lpstr>Giới Thiệu Dự Án</vt:lpstr>
      <vt:lpstr>Thị Trường Ứng Dụng </vt:lpstr>
      <vt:lpstr>Tiến Hành Dự Án</vt:lpstr>
      <vt:lpstr>Scrum</vt:lpstr>
      <vt:lpstr>Scrum</vt:lpstr>
      <vt:lpstr>Scrum</vt:lpstr>
      <vt:lpstr>Scrum</vt:lpstr>
      <vt:lpstr>Scrum</vt:lpstr>
      <vt:lpstr>Scrum</vt:lpstr>
      <vt:lpstr>Scrum</vt:lpstr>
      <vt:lpstr>Scrum</vt:lpstr>
      <vt:lpstr>Scrum</vt:lpstr>
      <vt:lpstr>Tổng Quan Về Phần Mềm</vt:lpstr>
      <vt:lpstr>Tổng Quan Về Phần Mềm</vt:lpstr>
      <vt:lpstr>Các Yêu Cầu Chức Năng</vt:lpstr>
      <vt:lpstr>Danh Sách Các Chức Năng</vt:lpstr>
      <vt:lpstr>Use Case</vt:lpstr>
      <vt:lpstr>Use Case</vt:lpstr>
      <vt:lpstr>Use Case</vt:lpstr>
      <vt:lpstr>Các Yêu Cầu Phi Chức Năng</vt:lpstr>
      <vt:lpstr>Các Yêu Cầu Phi Chức Năng</vt:lpstr>
      <vt:lpstr>Mô Phỏng Hoạt Động</vt:lpstr>
      <vt:lpstr>Cảm 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Testing</dc:title>
  <dc:creator>Hopi T.</dc:creator>
  <cp:lastModifiedBy>Violet 516</cp:lastModifiedBy>
  <cp:revision>47</cp:revision>
  <dcterms:modified xsi:type="dcterms:W3CDTF">2023-12-22T08:58:12Z</dcterms:modified>
</cp:coreProperties>
</file>